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752" r:id="rId5"/>
    <p:sldMasterId id="2147483748" r:id="rId6"/>
    <p:sldMasterId id="2147483759" r:id="rId7"/>
    <p:sldMasterId id="2147483770" r:id="rId8"/>
    <p:sldMasterId id="2147483772" r:id="rId9"/>
    <p:sldMasterId id="2147483788" r:id="rId10"/>
    <p:sldMasterId id="2147483779" r:id="rId11"/>
    <p:sldMasterId id="2147483782" r:id="rId12"/>
    <p:sldMasterId id="2147483799" r:id="rId13"/>
    <p:sldMasterId id="2147483809" r:id="rId14"/>
    <p:sldMasterId id="2147483812" r:id="rId15"/>
  </p:sldMasterIdLst>
  <p:notesMasterIdLst>
    <p:notesMasterId r:id="rId25"/>
  </p:notesMasterIdLst>
  <p:handoutMasterIdLst>
    <p:handoutMasterId r:id="rId26"/>
  </p:handoutMasterIdLst>
  <p:sldIdLst>
    <p:sldId id="2147471328" r:id="rId16"/>
    <p:sldId id="2147377130" r:id="rId17"/>
    <p:sldId id="2147471321" r:id="rId18"/>
    <p:sldId id="2147471322" r:id="rId19"/>
    <p:sldId id="2147471323" r:id="rId20"/>
    <p:sldId id="2147471324" r:id="rId21"/>
    <p:sldId id="2147471325" r:id="rId22"/>
    <p:sldId id="2147471326" r:id="rId23"/>
    <p:sldId id="214747132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ex" id="{166D50A2-0E19-43C4-8B2B-C03D7C6E1406}">
          <p14:sldIdLst>
            <p14:sldId id="2147471328"/>
            <p14:sldId id="2147377130"/>
            <p14:sldId id="2147471321"/>
            <p14:sldId id="2147471322"/>
            <p14:sldId id="2147471323"/>
            <p14:sldId id="2147471324"/>
            <p14:sldId id="2147471325"/>
            <p14:sldId id="2147471326"/>
            <p14:sldId id="2147471327"/>
          </p14:sldIdLst>
        </p14:section>
      </p14:sectionLst>
    </p:ext>
    <p:ext uri="{EFAFB233-063F-42B5-8137-9DF3F51BA10A}">
      <p15:sldGuideLst xmlns:p15="http://schemas.microsoft.com/office/powerpoint/2012/main">
        <p15:guide id="1" pos="447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gova Svetlana" initials="DS" lastIdx="1" clrIdx="0">
    <p:extLst>
      <p:ext uri="{19B8F6BF-5375-455C-9EA6-DF929625EA0E}">
        <p15:presenceInfo xmlns:p15="http://schemas.microsoft.com/office/powerpoint/2012/main" userId="S-1-5-21-2437565300-2024630967-1388371115-5613" providerId="AD"/>
      </p:ext>
    </p:extLst>
  </p:cmAuthor>
  <p:cmAuthor id="2" name="Petrovicheva, A." initials="PA" lastIdx="30" clrIdx="1">
    <p:extLst>
      <p:ext uri="{19B8F6BF-5375-455C-9EA6-DF929625EA0E}">
        <p15:presenceInfo xmlns:p15="http://schemas.microsoft.com/office/powerpoint/2012/main" userId="S::a.petrovicheva@accenture.com::249739f8-9c90-4238-8709-9e236e7a9d25" providerId="AD"/>
      </p:ext>
    </p:extLst>
  </p:cmAuthor>
  <p:cmAuthor id="3" name="Grosheva Anna" initials="GA" lastIdx="1" clrIdx="2">
    <p:extLst>
      <p:ext uri="{19B8F6BF-5375-455C-9EA6-DF929625EA0E}">
        <p15:presenceInfo xmlns:p15="http://schemas.microsoft.com/office/powerpoint/2012/main" userId="S-1-5-21-2437565300-2024630967-1388371115-63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2"/>
    <a:srgbClr val="474747"/>
    <a:srgbClr val="EBE8E4"/>
    <a:srgbClr val="BDBDBD"/>
    <a:srgbClr val="EED5A8"/>
    <a:srgbClr val="B4490C"/>
    <a:srgbClr val="F47920"/>
    <a:srgbClr val="FF7000"/>
    <a:srgbClr val="7C7C7C"/>
    <a:srgbClr val="F47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8" autoAdjust="0"/>
    <p:restoredTop sz="93866" autoAdjust="0"/>
  </p:normalViewPr>
  <p:slideViewPr>
    <p:cSldViewPr snapToGrid="0">
      <p:cViewPr varScale="1">
        <p:scale>
          <a:sx n="85" d="100"/>
          <a:sy n="85" d="100"/>
        </p:scale>
        <p:origin x="557" y="62"/>
      </p:cViewPr>
      <p:guideLst>
        <p:guide pos="447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8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45FF02-9FE9-47FA-BAD5-601AD499D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1D7BA-1E2B-488D-A50A-6FDB54CECD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D12D-9A74-460A-A1CD-2B068DAEEB73}" type="datetimeFigureOut">
              <a:rPr lang="ru-RU" smtClean="0"/>
              <a:t>07.12.2023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3D270-130A-4986-8D0C-403E8B0AEE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42A1D-1118-4993-8B2E-3D8139E6D0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B44C-20DC-4E42-B003-9ED642ACC3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2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C827-9368-4614-9CC8-CD634EA44F85}" type="datetimeFigureOut">
              <a:rPr lang="ru-RU" smtClean="0"/>
              <a:t>07.12.2023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A3F7-A4AE-45C5-9F05-C4EE8BA120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92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9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0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xenix.pro/" TargetMode="External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E2F34-2F99-4FF0-BAA4-BFFDAB55D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58" progId="TCLayout.ActiveDocument.1">
                  <p:embed/>
                </p:oleObj>
              </mc:Choice>
              <mc:Fallback>
                <p:oleObj name="think-cell Slide" r:id="rId3" imgW="359" imgH="35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E2F34-2F99-4FF0-BAA4-BFFDAB55D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19EAE-C8A4-9FBD-5BF2-56784D221CDC}"/>
              </a:ext>
            </a:extLst>
          </p:cNvPr>
          <p:cNvSpPr txBox="1"/>
          <p:nvPr userDrawn="1"/>
        </p:nvSpPr>
        <p:spPr>
          <a:xfrm>
            <a:off x="844062" y="66118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F244A-DB75-4399-B07C-DB72E67CDB01}"/>
              </a:ext>
            </a:extLst>
          </p:cNvPr>
          <p:cNvSpPr txBox="1"/>
          <p:nvPr userDrawn="1"/>
        </p:nvSpPr>
        <p:spPr>
          <a:xfrm>
            <a:off x="6035040" y="-71745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239898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14CED-BD0C-331C-A897-659FC31BDF79}"/>
              </a:ext>
            </a:extLst>
          </p:cNvPr>
          <p:cNvSpPr/>
          <p:nvPr userDrawn="1"/>
        </p:nvSpPr>
        <p:spPr>
          <a:xfrm>
            <a:off x="0" y="1561514"/>
            <a:ext cx="3390205" cy="4825218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29465" y="1848679"/>
            <a:ext cx="8181535" cy="4538054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C19B9-2808-E808-27D8-0529CEE9F4F6}"/>
              </a:ext>
            </a:extLst>
          </p:cNvPr>
          <p:cNvSpPr txBox="1"/>
          <p:nvPr userDrawn="1"/>
        </p:nvSpPr>
        <p:spPr>
          <a:xfrm>
            <a:off x="1" y="1688123"/>
            <a:ext cx="3390314" cy="4600136"/>
          </a:xfrm>
          <a:prstGeom prst="rect">
            <a:avLst/>
          </a:prstGeom>
          <a:noFill/>
        </p:spPr>
        <p:txBody>
          <a:bodyPr wrap="square" lIns="0" tIns="0" rIns="0" bIns="45720" rtlCol="0" anchor="ctr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</a:t>
            </a:r>
            <a:r>
              <a:rPr lang="en-GB" sz="2000" b="1" i="0" dirty="0" err="1">
                <a:solidFill>
                  <a:schemeClr val="bg1"/>
                </a:solidFill>
                <a:latin typeface="Montserrat SemiBold" pitchFamily="2" charset="77"/>
              </a:rPr>
              <a:t>ipsumLorem</a:t>
            </a: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RU" sz="2000" b="1" i="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US" sz="20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3183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33558" y="0"/>
            <a:ext cx="10300252" cy="86868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25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D3390-AAB5-C13A-88CD-457CFBC29770}"/>
              </a:ext>
            </a:extLst>
          </p:cNvPr>
          <p:cNvSpPr txBox="1"/>
          <p:nvPr userDrawn="1"/>
        </p:nvSpPr>
        <p:spPr>
          <a:xfrm>
            <a:off x="1089212" y="6589059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35564732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29325037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14CED-BD0C-331C-A897-659FC31BDF79}"/>
              </a:ext>
            </a:extLst>
          </p:cNvPr>
          <p:cNvSpPr/>
          <p:nvPr userDrawn="1"/>
        </p:nvSpPr>
        <p:spPr>
          <a:xfrm>
            <a:off x="0" y="1561514"/>
            <a:ext cx="3390205" cy="4825218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29465" y="1848679"/>
            <a:ext cx="8181535" cy="4538054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C19B9-2808-E808-27D8-0529CEE9F4F6}"/>
              </a:ext>
            </a:extLst>
          </p:cNvPr>
          <p:cNvSpPr txBox="1"/>
          <p:nvPr userDrawn="1"/>
        </p:nvSpPr>
        <p:spPr>
          <a:xfrm>
            <a:off x="1" y="1688123"/>
            <a:ext cx="3390314" cy="4600136"/>
          </a:xfrm>
          <a:prstGeom prst="rect">
            <a:avLst/>
          </a:prstGeom>
          <a:noFill/>
        </p:spPr>
        <p:txBody>
          <a:bodyPr wrap="square" lIns="0" tIns="0" rIns="0" bIns="45720" rtlCol="0" anchor="ctr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</a:t>
            </a:r>
            <a:r>
              <a:rPr lang="en-GB" sz="2000" b="1" i="0" dirty="0" err="1">
                <a:solidFill>
                  <a:schemeClr val="bg1"/>
                </a:solidFill>
                <a:latin typeface="Montserrat SemiBold" pitchFamily="2" charset="77"/>
              </a:rPr>
              <a:t>ipsumLorem</a:t>
            </a: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RU" sz="2000" b="1" i="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US" sz="20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27925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№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85BF34-4241-4B68-BA80-EB9451047B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85BF34-4241-4B68-BA80-EB9451047B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F0CACF-75DD-48D2-9831-AB6EB5D49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8434" y="6479729"/>
            <a:ext cx="348615" cy="237490"/>
          </a:xfrm>
          <a:prstGeom prst="rect">
            <a:avLst/>
          </a:prstGeom>
        </p:spPr>
        <p:txBody>
          <a:bodyPr/>
          <a:lstStyle>
            <a:lvl1pPr>
              <a:defRPr lang="ru-RU" sz="1000" kern="1200" smtClean="0">
                <a:solidFill>
                  <a:srgbClr val="F2F2F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15C111C2-C3C4-4C91-933C-D603FB3F8F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622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611C34E-7543-4067-B2C3-0A67AF2A9B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611C34E-7543-4067-B2C3-0A67AF2A9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553E7-CC4F-4BA2-A9F4-4160406B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8434" y="6479729"/>
            <a:ext cx="348615" cy="237490"/>
          </a:xfrm>
          <a:prstGeom prst="rect">
            <a:avLst/>
          </a:prstGeom>
        </p:spPr>
        <p:txBody>
          <a:bodyPr/>
          <a:lstStyle>
            <a:lvl1pPr>
              <a:defRPr lang="ru-RU" sz="1000" kern="1200" smtClean="0">
                <a:solidFill>
                  <a:srgbClr val="F2F2F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15C111C2-C3C4-4C91-933C-D603FB3F8F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40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3F49E1D-8AA5-41AD-8518-A881C05ACC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3F49E1D-8AA5-41AD-8518-A881C05AC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090" y="381000"/>
            <a:ext cx="11430000" cy="75111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C804D6-A9BB-42D7-993E-AB463AEF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3344" y="6307710"/>
            <a:ext cx="400455" cy="365125"/>
          </a:xfrm>
        </p:spPr>
        <p:txBody>
          <a:bodyPr/>
          <a:lstStyle/>
          <a:p>
            <a:fld id="{CD9F8B18-87C0-44F4-ABD6-C3145E1E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39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E2F34-2F99-4FF0-BAA4-BFFDAB55D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58" progId="TCLayout.ActiveDocument.1">
                  <p:embed/>
                </p:oleObj>
              </mc:Choice>
              <mc:Fallback>
                <p:oleObj name="think-cell Slide" r:id="rId3" imgW="359" imgH="35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E2F34-2F99-4FF0-BAA4-BFFDAB55D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19EAE-C8A4-9FBD-5BF2-56784D221CDC}"/>
              </a:ext>
            </a:extLst>
          </p:cNvPr>
          <p:cNvSpPr txBox="1"/>
          <p:nvPr userDrawn="1"/>
        </p:nvSpPr>
        <p:spPr>
          <a:xfrm>
            <a:off x="844062" y="66118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F244A-DB75-4399-B07C-DB72E67CDB01}"/>
              </a:ext>
            </a:extLst>
          </p:cNvPr>
          <p:cNvSpPr txBox="1"/>
          <p:nvPr userDrawn="1"/>
        </p:nvSpPr>
        <p:spPr>
          <a:xfrm>
            <a:off x="6035040" y="-71745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426019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E2F34-2F99-4FF0-BAA4-BFFDAB55D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58" progId="TCLayout.ActiveDocument.1">
                  <p:embed/>
                </p:oleObj>
              </mc:Choice>
              <mc:Fallback>
                <p:oleObj name="think-cell Slide" r:id="rId3" imgW="359" imgH="35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E2F34-2F99-4FF0-BAA4-BFFDAB55D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19EAE-C8A4-9FBD-5BF2-56784D221CDC}"/>
              </a:ext>
            </a:extLst>
          </p:cNvPr>
          <p:cNvSpPr txBox="1"/>
          <p:nvPr userDrawn="1"/>
        </p:nvSpPr>
        <p:spPr>
          <a:xfrm>
            <a:off x="844062" y="66118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F244A-DB75-4399-B07C-DB72E67CDB01}"/>
              </a:ext>
            </a:extLst>
          </p:cNvPr>
          <p:cNvSpPr txBox="1"/>
          <p:nvPr userDrawn="1"/>
        </p:nvSpPr>
        <p:spPr>
          <a:xfrm>
            <a:off x="6035040" y="-71745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115663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954AEB2-74CA-4C8F-8F20-01571B9FC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1459633" y="6537474"/>
            <a:ext cx="373452" cy="161887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9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4219633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with foo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EE639-37D4-6D70-EAC3-A7151CDBEC5B}"/>
              </a:ext>
            </a:extLst>
          </p:cNvPr>
          <p:cNvSpPr txBox="1"/>
          <p:nvPr userDrawn="1"/>
        </p:nvSpPr>
        <p:spPr>
          <a:xfrm>
            <a:off x="1676400" y="23495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ru-RU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0DE81-5011-EA05-6C69-50F93D285005}"/>
              </a:ext>
            </a:extLst>
          </p:cNvPr>
          <p:cNvSpPr txBox="1"/>
          <p:nvPr userDrawn="1"/>
        </p:nvSpPr>
        <p:spPr>
          <a:xfrm>
            <a:off x="5448300" y="838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ru-RU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26D87-D60E-1C0E-F526-88FE539F23CD}"/>
              </a:ext>
            </a:extLst>
          </p:cNvPr>
          <p:cNvSpPr txBox="1"/>
          <p:nvPr userDrawn="1"/>
        </p:nvSpPr>
        <p:spPr>
          <a:xfrm>
            <a:off x="5689600" y="12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ru-RU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D8304-E40F-3DE1-1D17-FBC0D75D3E6E}"/>
              </a:ext>
            </a:extLst>
          </p:cNvPr>
          <p:cNvSpPr txBox="1"/>
          <p:nvPr userDrawn="1"/>
        </p:nvSpPr>
        <p:spPr>
          <a:xfrm>
            <a:off x="6134100" y="6731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ru-RU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3759C-90F0-204F-8974-14C19DA97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201" y="262348"/>
            <a:ext cx="4600782" cy="6307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1D3ED-A15C-2634-E206-3EEFD4E104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572" y="197595"/>
            <a:ext cx="2019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639450" y="6386401"/>
            <a:ext cx="216000" cy="140400"/>
          </a:xfrm>
          <a:prstGeom prst="rect">
            <a:avLst/>
          </a:prstGeom>
        </p:spPr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1" y="381000"/>
            <a:ext cx="11099800" cy="490870"/>
          </a:xfrm>
        </p:spPr>
        <p:txBody>
          <a:bodyPr tIns="4680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BB9CE81-5D74-401D-A895-D0F816B65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818706"/>
            <a:ext cx="11430000" cy="377414"/>
          </a:xfrm>
        </p:spPr>
        <p:txBody>
          <a:bodyPr lIns="0" t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9" b="0">
                <a:solidFill>
                  <a:schemeClr val="accent1">
                    <a:lumMod val="10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sub-title here at 22pt, min 18pt</a:t>
            </a:r>
          </a:p>
        </p:txBody>
      </p:sp>
    </p:spTree>
    <p:extLst>
      <p:ext uri="{BB962C8B-B14F-4D97-AF65-F5344CB8AC3E}">
        <p14:creationId xmlns:p14="http://schemas.microsoft.com/office/powerpoint/2010/main" val="318776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623" y="0"/>
            <a:ext cx="10711303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/>
          <a:p>
            <a:r>
              <a:rPr lang="en-US" dirty="0"/>
              <a:t>Headline place here (25pt)</a:t>
            </a:r>
          </a:p>
        </p:txBody>
      </p:sp>
    </p:spTree>
    <p:extLst>
      <p:ext uri="{BB962C8B-B14F-4D97-AF65-F5344CB8AC3E}">
        <p14:creationId xmlns:p14="http://schemas.microsoft.com/office/powerpoint/2010/main" val="4110826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C45B49-E277-AADE-2F63-1CBCC6F9BAB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8399" y="1166008"/>
            <a:ext cx="11407285" cy="8239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A761EA-F6BB-976F-559B-39A621CF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9" y="2093574"/>
            <a:ext cx="11407285" cy="42814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Montserrat" pitchFamily="2" charset="77"/>
              </a:defRPr>
            </a:lvl1pPr>
            <a:lvl2pPr marL="457200" indent="0">
              <a:buFontTx/>
              <a:buNone/>
              <a:defRPr sz="1600">
                <a:latin typeface="Montserrat" pitchFamily="2" charset="77"/>
              </a:defRPr>
            </a:lvl2pPr>
            <a:lvl3pPr marL="914400" indent="0">
              <a:buFontTx/>
              <a:buNone/>
              <a:defRPr sz="1600"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latin typeface="Montserrat" pitchFamily="2" charset="77"/>
              </a:defRPr>
            </a:lvl4pPr>
            <a:lvl5pPr marL="1828800" indent="0">
              <a:buFontTx/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623" y="0"/>
            <a:ext cx="10711303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/>
          <a:p>
            <a:r>
              <a:rPr lang="en-US" dirty="0"/>
              <a:t>Headline place here (25pt)</a:t>
            </a:r>
          </a:p>
        </p:txBody>
      </p:sp>
    </p:spTree>
    <p:extLst>
      <p:ext uri="{BB962C8B-B14F-4D97-AF65-F5344CB8AC3E}">
        <p14:creationId xmlns:p14="http://schemas.microsoft.com/office/powerpoint/2010/main" val="165600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D8860D-3DDF-FC6F-29DC-F49BB553827F}"/>
              </a:ext>
            </a:extLst>
          </p:cNvPr>
          <p:cNvSpPr txBox="1"/>
          <p:nvPr userDrawn="1"/>
        </p:nvSpPr>
        <p:spPr>
          <a:xfrm>
            <a:off x="4726745" y="1899138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6AF57-89DB-C3FB-457C-01C259DB7755}"/>
              </a:ext>
            </a:extLst>
          </p:cNvPr>
          <p:cNvSpPr txBox="1"/>
          <p:nvPr userDrawn="1"/>
        </p:nvSpPr>
        <p:spPr>
          <a:xfrm>
            <a:off x="6686550" y="6332220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D14B5-60B0-3F5E-8C70-5D8244B0EBD1}"/>
              </a:ext>
            </a:extLst>
          </p:cNvPr>
          <p:cNvSpPr txBox="1"/>
          <p:nvPr userDrawn="1"/>
        </p:nvSpPr>
        <p:spPr>
          <a:xfrm>
            <a:off x="7110248" y="1403131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854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5ACBF0"/>
          </p15:clr>
        </p15:guide>
        <p15:guide id="2" orient="horz" pos="2520">
          <p15:clr>
            <a:srgbClr val="5ACBF0"/>
          </p15:clr>
        </p15:guide>
        <p15:guide id="3" pos="72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7B1981-8588-A37B-2188-2B3AF38C7497}"/>
              </a:ext>
            </a:extLst>
          </p:cNvPr>
          <p:cNvSpPr/>
          <p:nvPr userDrawn="1"/>
        </p:nvSpPr>
        <p:spPr>
          <a:xfrm>
            <a:off x="5052060" y="354330"/>
            <a:ext cx="6800850" cy="617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B1917-ECF5-2AB2-79CD-1D2E969A9CB1}"/>
              </a:ext>
            </a:extLst>
          </p:cNvPr>
          <p:cNvSpPr txBox="1"/>
          <p:nvPr userDrawn="1"/>
        </p:nvSpPr>
        <p:spPr>
          <a:xfrm>
            <a:off x="344806" y="6488668"/>
            <a:ext cx="3049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ООО «АксТим»	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9A0123-F78D-1560-6969-AACFD613CEE8}"/>
              </a:ext>
            </a:extLst>
          </p:cNvPr>
          <p:cNvSpPr txBox="1">
            <a:spLocks/>
          </p:cNvSpPr>
          <p:nvPr userDrawn="1"/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D975B-52EA-094F-DC58-479E8F3FE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1290" y="170974"/>
            <a:ext cx="295910" cy="4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E2F34-2F99-4FF0-BAA4-BFFDAB55D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58" progId="TCLayout.ActiveDocument.1">
                  <p:embed/>
                </p:oleObj>
              </mc:Choice>
              <mc:Fallback>
                <p:oleObj name="think-cell Slide" r:id="rId3" imgW="359" imgH="35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E2F34-2F99-4FF0-BAA4-BFFDAB55D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19EAE-C8A4-9FBD-5BF2-56784D221CDC}"/>
              </a:ext>
            </a:extLst>
          </p:cNvPr>
          <p:cNvSpPr txBox="1"/>
          <p:nvPr userDrawn="1"/>
        </p:nvSpPr>
        <p:spPr>
          <a:xfrm>
            <a:off x="844062" y="66118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F244A-DB75-4399-B07C-DB72E67CDB01}"/>
              </a:ext>
            </a:extLst>
          </p:cNvPr>
          <p:cNvSpPr txBox="1"/>
          <p:nvPr userDrawn="1"/>
        </p:nvSpPr>
        <p:spPr>
          <a:xfrm>
            <a:off x="6035040" y="-71745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335612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12397589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14CED-BD0C-331C-A897-659FC31BDF79}"/>
              </a:ext>
            </a:extLst>
          </p:cNvPr>
          <p:cNvSpPr/>
          <p:nvPr userDrawn="1"/>
        </p:nvSpPr>
        <p:spPr>
          <a:xfrm>
            <a:off x="0" y="1561514"/>
            <a:ext cx="3390205" cy="4825218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29465" y="1848679"/>
            <a:ext cx="8181535" cy="4538054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C19B9-2808-E808-27D8-0529CEE9F4F6}"/>
              </a:ext>
            </a:extLst>
          </p:cNvPr>
          <p:cNvSpPr txBox="1"/>
          <p:nvPr userDrawn="1"/>
        </p:nvSpPr>
        <p:spPr>
          <a:xfrm>
            <a:off x="1" y="1688123"/>
            <a:ext cx="3390314" cy="4600136"/>
          </a:xfrm>
          <a:prstGeom prst="rect">
            <a:avLst/>
          </a:prstGeom>
          <a:noFill/>
        </p:spPr>
        <p:txBody>
          <a:bodyPr wrap="square" lIns="0" tIns="0" rIns="0" bIns="45720" rtlCol="0" anchor="ctr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</a:t>
            </a:r>
            <a:r>
              <a:rPr lang="en-GB" sz="2000" b="1" i="0" dirty="0" err="1">
                <a:solidFill>
                  <a:schemeClr val="bg1"/>
                </a:solidFill>
                <a:latin typeface="Montserrat SemiBold" pitchFamily="2" charset="77"/>
              </a:rPr>
              <a:t>ipsumLorem</a:t>
            </a: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RU" sz="2000" b="1" i="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US" sz="20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63361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130" y="2688102"/>
            <a:ext cx="7997521" cy="1897966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presentation title here in sentence case, </a:t>
            </a:r>
            <a:br>
              <a:rPr lang="en-US" dirty="0"/>
            </a:br>
            <a:r>
              <a:rPr lang="en-US" dirty="0"/>
              <a:t>max 3 lines (44pt)</a:t>
            </a:r>
          </a:p>
        </p:txBody>
      </p:sp>
    </p:spTree>
    <p:extLst>
      <p:ext uri="{BB962C8B-B14F-4D97-AF65-F5344CB8AC3E}">
        <p14:creationId xmlns:p14="http://schemas.microsoft.com/office/powerpoint/2010/main" val="258133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5ACBF0"/>
          </p15:clr>
        </p15:guide>
        <p15:guide id="2" orient="horz" pos="2520">
          <p15:clr>
            <a:srgbClr val="5ACBF0"/>
          </p15:clr>
        </p15:guide>
        <p15:guide id="3" pos="72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83D76-F93A-4D71-3281-B8235758B8C3}"/>
              </a:ext>
            </a:extLst>
          </p:cNvPr>
          <p:cNvSpPr txBox="1"/>
          <p:nvPr userDrawn="1"/>
        </p:nvSpPr>
        <p:spPr>
          <a:xfrm>
            <a:off x="1070517" y="367990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5488D-5061-B24E-9357-03D8C4FC8F50}"/>
              </a:ext>
            </a:extLst>
          </p:cNvPr>
          <p:cNvSpPr txBox="1"/>
          <p:nvPr userDrawn="1"/>
        </p:nvSpPr>
        <p:spPr>
          <a:xfrm>
            <a:off x="1706137" y="3546088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105621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5ACBF0"/>
          </p15:clr>
        </p15:guide>
        <p15:guide id="2" orient="horz" pos="2520">
          <p15:clr>
            <a:srgbClr val="5ACBF0"/>
          </p15:clr>
        </p15:guide>
        <p15:guide id="3" pos="72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83D76-F93A-4D71-3281-B8235758B8C3}"/>
              </a:ext>
            </a:extLst>
          </p:cNvPr>
          <p:cNvSpPr txBox="1"/>
          <p:nvPr userDrawn="1"/>
        </p:nvSpPr>
        <p:spPr>
          <a:xfrm>
            <a:off x="1070517" y="367990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5488D-5061-B24E-9357-03D8C4FC8F50}"/>
              </a:ext>
            </a:extLst>
          </p:cNvPr>
          <p:cNvSpPr txBox="1"/>
          <p:nvPr userDrawn="1"/>
        </p:nvSpPr>
        <p:spPr>
          <a:xfrm>
            <a:off x="1706137" y="3546088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963F88-58F6-4420-B51F-9B5D526F6735}"/>
              </a:ext>
            </a:extLst>
          </p:cNvPr>
          <p:cNvSpPr/>
          <p:nvPr userDrawn="1"/>
        </p:nvSpPr>
        <p:spPr>
          <a:xfrm>
            <a:off x="374374" y="4903307"/>
            <a:ext cx="441628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effectLst/>
                <a:latin typeface="Montserrat" pitchFamily="2" charset="-52"/>
                <a:ea typeface="Calibri" panose="020F0502020204030204" pitchFamily="34" charset="0"/>
              </a:rPr>
              <a:t>О компании </a:t>
            </a:r>
            <a:r>
              <a:rPr lang="en-US" sz="900" b="1" dirty="0">
                <a:effectLst/>
                <a:latin typeface="Montserrat" pitchFamily="2" charset="-52"/>
                <a:ea typeface="Calibri" panose="020F0502020204030204" pitchFamily="34" charset="0"/>
              </a:rPr>
              <a:t>AXENIX</a:t>
            </a:r>
            <a:endParaRPr lang="ru-RU" sz="900" dirty="0">
              <a:effectLst/>
              <a:latin typeface="Montserrat" pitchFamily="2" charset="-52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900" dirty="0">
                <a:effectLst/>
                <a:latin typeface="Montserrat" pitchFamily="2" charset="-52"/>
                <a:ea typeface="Calibri" panose="020F0502020204030204" pitchFamily="34" charset="0"/>
              </a:rPr>
              <a:t>AXENIX </a:t>
            </a:r>
            <a:r>
              <a:rPr lang="ru-RU" sz="900" dirty="0">
                <a:effectLst/>
                <a:latin typeface="Montserrat" pitchFamily="2" charset="-52"/>
                <a:ea typeface="Calibri" panose="020F0502020204030204" pitchFamily="34" charset="0"/>
              </a:rPr>
              <a:t>(ex-Accenture) – российская компания, предоставляющая широкий спектр профессиональных услуг в области цифровых сервисов, облачных технологий и решений для обеспечения информационной безопасности. В офисах и центрах разработки в Москве, Твери, Ростове-на-Дону, Краснодаре, Санкт-Петербурге и Алматы работают около 2 000 сотрудников. Благодаря сочетанию уникальных знаний, опыта и компетенций более чем в 40 отраслях, предлагает услуги в области стратегии и бизнес-консалтинга, технологических решений и других операций, направленных на цифровизацию бизнеса. Подробнее на </a:t>
            </a:r>
            <a:r>
              <a:rPr lang="en-US" sz="900" u="sng" dirty="0">
                <a:solidFill>
                  <a:srgbClr val="0000FF"/>
                </a:solidFill>
                <a:effectLst/>
                <a:latin typeface="Montserrat" pitchFamily="2" charset="-52"/>
                <a:ea typeface="Calibri" panose="020F0502020204030204" pitchFamily="34" charset="0"/>
                <a:hlinkClick r:id="rId2"/>
              </a:rPr>
              <a:t>www.axenix.pro</a:t>
            </a:r>
            <a:r>
              <a:rPr lang="en-US" sz="900" dirty="0">
                <a:effectLst/>
                <a:latin typeface="Montserrat" pitchFamily="2" charset="-52"/>
                <a:ea typeface="Calibri" panose="020F0502020204030204" pitchFamily="34" charset="0"/>
              </a:rPr>
              <a:t>.</a:t>
            </a:r>
            <a:endParaRPr lang="ru-RU" sz="900" dirty="0">
              <a:effectLst/>
              <a:latin typeface="Montserrat" pitchFamily="2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5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5ACBF0"/>
          </p15:clr>
        </p15:guide>
        <p15:guide id="2" orient="horz" pos="2520">
          <p15:clr>
            <a:srgbClr val="5ACBF0"/>
          </p15:clr>
        </p15:guide>
        <p15:guide id="3" pos="72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20162382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13160450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3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tags" Target="../tags/tag16.xml"/><Relationship Id="rId10" Type="http://schemas.openxmlformats.org/officeDocument/2006/relationships/image" Target="../media/image13.emf"/><Relationship Id="rId4" Type="http://schemas.openxmlformats.org/officeDocument/2006/relationships/theme" Target="../theme/theme12.xml"/><Relationship Id="rId9" Type="http://schemas.openxmlformats.org/officeDocument/2006/relationships/image" Target="../media/image1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tags" Target="../tags/tag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theme" Target="../theme/theme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tags" Target="../tags/tag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5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5456A1-5AD5-1C3B-784F-E5DB1A617811}"/>
              </a:ext>
            </a:extLst>
          </p:cNvPr>
          <p:cNvSpPr/>
          <p:nvPr userDrawn="1"/>
        </p:nvSpPr>
        <p:spPr>
          <a:xfrm>
            <a:off x="0" y="-100809"/>
            <a:ext cx="12192000" cy="6958809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910BF-E64A-C21D-B80F-30BEE3CA7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345" y="1907868"/>
            <a:ext cx="3148445" cy="1784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44621-BE37-66F7-AE71-04D88A8F6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35"/>
          <a:stretch/>
        </p:blipFill>
        <p:spPr>
          <a:xfrm>
            <a:off x="4419741" y="-100810"/>
            <a:ext cx="7777207" cy="6958809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799367B-6583-A8C4-AABC-4EB4B1EEDA9D}"/>
              </a:ext>
            </a:extLst>
          </p:cNvPr>
          <p:cNvSpPr txBox="1">
            <a:spLocks/>
          </p:cNvSpPr>
          <p:nvPr userDrawn="1"/>
        </p:nvSpPr>
        <p:spPr>
          <a:xfrm>
            <a:off x="4350468" y="3429000"/>
            <a:ext cx="7056261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en-US" sz="2800" cap="none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Technology. Strategy. Consulting.</a:t>
            </a:r>
            <a:endParaRPr lang="ru-RU" sz="2800" cap="none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425" imgH="426" progId="TCLayout.ActiveDocument.1">
                  <p:embed/>
                </p:oleObj>
              </mc:Choice>
              <mc:Fallback>
                <p:oleObj name="think-cell Folie" r:id="rId6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</a:t>
            </a:r>
            <a:r>
              <a:rPr lang="en-US" sz="900" dirty="0" err="1">
                <a:latin typeface="Montserrat" pitchFamily="2" charset="77"/>
              </a:rPr>
              <a:t>Axenix</a:t>
            </a:r>
            <a:r>
              <a:rPr lang="en-RU" sz="900" dirty="0">
                <a:latin typeface="Montserrat" pitchFamily="2" charset="77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599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240BC30-C578-477C-B179-7198A361D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1459633" y="6537474"/>
            <a:ext cx="373452" cy="161887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3" r:id="rId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C8C97C-D7FF-2F6E-5F48-D8445417BBE1}"/>
              </a:ext>
            </a:extLst>
          </p:cNvPr>
          <p:cNvSpPr txBox="1">
            <a:spLocks/>
          </p:cNvSpPr>
          <p:nvPr userDrawn="1"/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3DAB9-4462-1E5D-5127-FE3240158E35}"/>
              </a:ext>
            </a:extLst>
          </p:cNvPr>
          <p:cNvGrpSpPr/>
          <p:nvPr userDrawn="1"/>
        </p:nvGrpSpPr>
        <p:grpSpPr>
          <a:xfrm>
            <a:off x="395111" y="191912"/>
            <a:ext cx="11796889" cy="783493"/>
            <a:chOff x="395111" y="191912"/>
            <a:chExt cx="11796889" cy="7834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37C862-AEC0-F4A9-4822-431E7FB502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111" y="191912"/>
              <a:ext cx="6855012" cy="69436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B0FA9-A14E-EBF9-33D2-41E584FF14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80" r="1884" b="-12608"/>
            <a:stretch/>
          </p:blipFill>
          <p:spPr>
            <a:xfrm>
              <a:off x="7236804" y="193502"/>
              <a:ext cx="4955196" cy="78190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D23657-19EB-F054-775B-FB0EDBB4E41F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ООО «АксТим»	 </a:t>
            </a:r>
          </a:p>
        </p:txBody>
      </p:sp>
    </p:spTree>
    <p:extLst>
      <p:ext uri="{BB962C8B-B14F-4D97-AF65-F5344CB8AC3E}">
        <p14:creationId xmlns:p14="http://schemas.microsoft.com/office/powerpoint/2010/main" val="229194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B885D-FED1-8950-CB42-3AEE0106C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799367B-6583-A8C4-AABC-4EB4B1EEDA9D}"/>
              </a:ext>
            </a:extLst>
          </p:cNvPr>
          <p:cNvSpPr txBox="1">
            <a:spLocks/>
          </p:cNvSpPr>
          <p:nvPr userDrawn="1"/>
        </p:nvSpPr>
        <p:spPr>
          <a:xfrm>
            <a:off x="4687724" y="6191249"/>
            <a:ext cx="7056261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000"/>
              </a:lnSpc>
            </a:pPr>
            <a:r>
              <a:rPr lang="ru-RU" sz="2000" cap="none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Технологии. Стратегии. Консалтинг. Аутсорсинг.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425" imgH="426" progId="TCLayout.ActiveDocument.1">
                  <p:embed/>
                </p:oleObj>
              </mc:Choice>
              <mc:Fallback>
                <p:oleObj name="think-cell Folie" r:id="rId7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CEBF9C9-49D9-7A86-38A1-7C61B019E98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08194" y="240667"/>
            <a:ext cx="4122561" cy="5652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16878-C244-B123-733D-255F7858D37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8350" y="609600"/>
            <a:ext cx="2904836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50930-A753-257C-6AE9-CA62AD5E7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/>
          <a:stretch/>
        </p:blipFill>
        <p:spPr>
          <a:xfrm>
            <a:off x="406400" y="140676"/>
            <a:ext cx="11785600" cy="11938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425" imgH="426" progId="TCLayout.ActiveDocument.1">
                  <p:embed/>
                </p:oleObj>
              </mc:Choice>
              <mc:Fallback>
                <p:oleObj name="think-cell Folie" r:id="rId7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D952B5C-36AC-4DB1-A39D-558F24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Headline place here (32pt)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8429" y="6571158"/>
            <a:ext cx="2558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Copyright </a:t>
            </a:r>
            <a:r>
              <a:rPr lang="en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© 2022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All rights reserved.</a:t>
            </a:r>
            <a:r>
              <a:rPr lang="en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	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2DABD-A1BC-4045-8150-0614265AD974}"/>
              </a:ext>
            </a:extLst>
          </p:cNvPr>
          <p:cNvSpPr txBox="1"/>
          <p:nvPr userDrawn="1"/>
        </p:nvSpPr>
        <p:spPr>
          <a:xfrm>
            <a:off x="10079162" y="6571158"/>
            <a:ext cx="1986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Axenix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Company</a:t>
            </a:r>
            <a:endParaRPr lang="en-RU" sz="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66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D952B5C-36AC-4DB1-A39D-558F24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65" y="3504028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Headline place here (32pt)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ООО «АксТим»	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E583BD-E741-CAD2-BA5D-84E5AA606C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6A7D8-E077-7BFB-0E5D-E2EBA083A3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56843" y="0"/>
            <a:ext cx="5035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9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FD8D3-EB97-6E49-946B-AA2CD2FB12AC}"/>
              </a:ext>
            </a:extLst>
          </p:cNvPr>
          <p:cNvSpPr/>
          <p:nvPr userDrawn="1"/>
        </p:nvSpPr>
        <p:spPr>
          <a:xfrm>
            <a:off x="0" y="-100809"/>
            <a:ext cx="12192000" cy="6958809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7B032-7A73-0ABE-542B-071951933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35"/>
          <a:stretch/>
        </p:blipFill>
        <p:spPr>
          <a:xfrm>
            <a:off x="4414793" y="-100809"/>
            <a:ext cx="7777207" cy="6958809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425" imgH="426" progId="TCLayout.ActiveDocument.1">
                  <p:embed/>
                </p:oleObj>
              </mc:Choice>
              <mc:Fallback>
                <p:oleObj name="think-cell Folie" r:id="rId6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</a:t>
            </a:r>
            <a:r>
              <a:rPr lang="en-US" sz="900" dirty="0">
                <a:latin typeface="Montserrat" pitchFamily="2" charset="77"/>
              </a:rPr>
              <a:t>Copyright </a:t>
            </a:r>
            <a:r>
              <a:rPr lang="en-RU" sz="900" dirty="0">
                <a:latin typeface="Montserrat" pitchFamily="2" charset="77"/>
              </a:rPr>
              <a:t>© 2022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2E47F-FE5C-62D1-E659-C3D2B69F47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345" y="357849"/>
            <a:ext cx="1942587" cy="11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5" r:id="rId2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5456A1-5AD5-1C3B-784F-E5DB1A617811}"/>
              </a:ext>
            </a:extLst>
          </p:cNvPr>
          <p:cNvSpPr/>
          <p:nvPr userDrawn="1"/>
        </p:nvSpPr>
        <p:spPr>
          <a:xfrm>
            <a:off x="0" y="-100809"/>
            <a:ext cx="12192000" cy="6958809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910BF-E64A-C21D-B80F-30BEE3CA7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345" y="1907868"/>
            <a:ext cx="3148445" cy="1784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44621-BE37-66F7-AE71-04D88A8F6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35"/>
          <a:stretch/>
        </p:blipFill>
        <p:spPr>
          <a:xfrm>
            <a:off x="4419741" y="-100810"/>
            <a:ext cx="7777207" cy="6958809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799367B-6583-A8C4-AABC-4EB4B1EEDA9D}"/>
              </a:ext>
            </a:extLst>
          </p:cNvPr>
          <p:cNvSpPr txBox="1">
            <a:spLocks/>
          </p:cNvSpPr>
          <p:nvPr userDrawn="1"/>
        </p:nvSpPr>
        <p:spPr>
          <a:xfrm>
            <a:off x="4350468" y="3429000"/>
            <a:ext cx="7056261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en-US" sz="2800" cap="none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Technology. Strategy. Consulting</a:t>
            </a:r>
            <a:endParaRPr lang="ru-RU" sz="2800" cap="none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25" imgH="426" progId="TCLayout.ActiveDocument.1">
                  <p:embed/>
                </p:oleObj>
              </mc:Choice>
              <mc:Fallback>
                <p:oleObj name="think-cell Folie" r:id="rId5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2775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Copyright </a:t>
            </a:r>
            <a:r>
              <a:rPr lang="en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© 2022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All rights reserved.</a:t>
            </a:r>
            <a:r>
              <a:rPr lang="en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18813986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50930-A753-257C-6AE9-CA62AD5E7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/>
          <a:stretch/>
        </p:blipFill>
        <p:spPr>
          <a:xfrm>
            <a:off x="406400" y="140676"/>
            <a:ext cx="11785600" cy="11938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425" imgH="426" progId="TCLayout.ActiveDocument.1">
                  <p:embed/>
                </p:oleObj>
              </mc:Choice>
              <mc:Fallback>
                <p:oleObj name="think-cell Folie" r:id="rId7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D952B5C-36AC-4DB1-A39D-558F24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Headline place here (32pt)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30771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Copyright </a:t>
            </a:r>
            <a:r>
              <a:rPr lang="en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© 2022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All rights reserved.</a:t>
            </a:r>
            <a:r>
              <a:rPr lang="en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	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D36A8-DBA4-4609-931F-B01EBDC7DB52}"/>
              </a:ext>
            </a:extLst>
          </p:cNvPr>
          <p:cNvSpPr txBox="1"/>
          <p:nvPr userDrawn="1"/>
        </p:nvSpPr>
        <p:spPr>
          <a:xfrm>
            <a:off x="10326110" y="6536431"/>
            <a:ext cx="1986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AXENIX Company</a:t>
            </a:r>
            <a:endParaRPr lang="en-RU" sz="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4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3F2677-9B1F-1A0D-B1D1-2EC32DFA051D}"/>
              </a:ext>
            </a:extLst>
          </p:cNvPr>
          <p:cNvGrpSpPr/>
          <p:nvPr userDrawn="1"/>
        </p:nvGrpSpPr>
        <p:grpSpPr>
          <a:xfrm>
            <a:off x="395111" y="226202"/>
            <a:ext cx="11796889" cy="783493"/>
            <a:chOff x="395111" y="191912"/>
            <a:chExt cx="11796889" cy="7834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78BE30-BB0B-D1B1-C6BE-3C473B3745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111" y="191912"/>
              <a:ext cx="6855012" cy="69436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0E586F-C70F-A93C-F4AD-2E79B4FBCB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80" r="1884" b="-12608"/>
            <a:stretch/>
          </p:blipFill>
          <p:spPr>
            <a:xfrm>
              <a:off x="7236804" y="193502"/>
              <a:ext cx="4955196" cy="781903"/>
            </a:xfrm>
            <a:prstGeom prst="rect">
              <a:avLst/>
            </a:prstGeom>
          </p:spPr>
        </p:pic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425" imgH="426" progId="TCLayout.ActiveDocument.1">
                  <p:embed/>
                </p:oleObj>
              </mc:Choice>
              <mc:Fallback>
                <p:oleObj name="think-cell Folie" r:id="rId10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D952B5C-36AC-4DB1-A39D-558F24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18" y="33528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Headline place here (32pt)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30771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ООО «АксТим»	 </a:t>
            </a:r>
          </a:p>
        </p:txBody>
      </p:sp>
    </p:spTree>
    <p:extLst>
      <p:ext uri="{BB962C8B-B14F-4D97-AF65-F5344CB8AC3E}">
        <p14:creationId xmlns:p14="http://schemas.microsoft.com/office/powerpoint/2010/main" val="260204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0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5456A1-5AD5-1C3B-784F-E5DB1A617811}"/>
              </a:ext>
            </a:extLst>
          </p:cNvPr>
          <p:cNvSpPr/>
          <p:nvPr userDrawn="1"/>
        </p:nvSpPr>
        <p:spPr>
          <a:xfrm>
            <a:off x="0" y="-100809"/>
            <a:ext cx="12192000" cy="6958809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910BF-E64A-C21D-B80F-30BEE3CA7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345" y="1907868"/>
            <a:ext cx="3148445" cy="1784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44621-BE37-66F7-AE71-04D88A8F6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35"/>
          <a:stretch/>
        </p:blipFill>
        <p:spPr>
          <a:xfrm>
            <a:off x="4419741" y="-100810"/>
            <a:ext cx="7777207" cy="6958809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425" imgH="426" progId="TCLayout.ActiveDocument.1">
                  <p:embed/>
                </p:oleObj>
              </mc:Choice>
              <mc:Fallback>
                <p:oleObj name="think-cell Folie" r:id="rId6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ООО «АксТим»	 </a:t>
            </a:r>
          </a:p>
        </p:txBody>
      </p:sp>
    </p:spTree>
    <p:extLst>
      <p:ext uri="{BB962C8B-B14F-4D97-AF65-F5344CB8AC3E}">
        <p14:creationId xmlns:p14="http://schemas.microsoft.com/office/powerpoint/2010/main" val="2412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5456A1-5AD5-1C3B-784F-E5DB1A617811}"/>
              </a:ext>
            </a:extLst>
          </p:cNvPr>
          <p:cNvSpPr/>
          <p:nvPr userDrawn="1"/>
        </p:nvSpPr>
        <p:spPr>
          <a:xfrm>
            <a:off x="0" y="-100809"/>
            <a:ext cx="12192000" cy="6958809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910BF-E64A-C21D-B80F-30BEE3CA7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345" y="1907868"/>
            <a:ext cx="3148445" cy="1784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44621-BE37-66F7-AE71-04D88A8F6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35"/>
          <a:stretch/>
        </p:blipFill>
        <p:spPr>
          <a:xfrm>
            <a:off x="4419741" y="-100810"/>
            <a:ext cx="7777207" cy="6958809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425" imgH="426" progId="TCLayout.ActiveDocument.1">
                  <p:embed/>
                </p:oleObj>
              </mc:Choice>
              <mc:Fallback>
                <p:oleObj name="think-cell Folie" r:id="rId6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</a:t>
            </a:r>
            <a:r>
              <a:rPr lang="en-US" sz="900" dirty="0">
                <a:latin typeface="Montserrat" pitchFamily="2" charset="77"/>
              </a:rPr>
              <a:t>Copyright </a:t>
            </a:r>
            <a:r>
              <a:rPr lang="en-RU" sz="900" dirty="0">
                <a:latin typeface="Montserrat" pitchFamily="2" charset="77"/>
              </a:rPr>
              <a:t>© 2022 </a:t>
            </a:r>
            <a:r>
              <a:rPr lang="en-US" sz="900" dirty="0" err="1">
                <a:latin typeface="Montserrat" pitchFamily="2" charset="77"/>
              </a:rPr>
              <a:t>Axenix</a:t>
            </a:r>
            <a:endParaRPr lang="en-RU" sz="9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26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3.svg"/><Relationship Id="rId7" Type="http://schemas.openxmlformats.org/officeDocument/2006/relationships/image" Target="../media/image3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3.svg"/><Relationship Id="rId7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312BA-638B-375B-625D-0BB9A4D7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D1AA8-4B70-8385-479D-8C0A47835746}"/>
              </a:ext>
            </a:extLst>
          </p:cNvPr>
          <p:cNvSpPr txBox="1"/>
          <p:nvPr/>
        </p:nvSpPr>
        <p:spPr>
          <a:xfrm>
            <a:off x="5509549" y="2916820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F5A86-C230-C217-5C17-128B88B00AC7}"/>
              </a:ext>
            </a:extLst>
          </p:cNvPr>
          <p:cNvSpPr txBox="1"/>
          <p:nvPr/>
        </p:nvSpPr>
        <p:spPr>
          <a:xfrm>
            <a:off x="6858000" y="5502729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56A8E-377F-7B75-43C9-CC0377BB784A}"/>
              </a:ext>
            </a:extLst>
          </p:cNvPr>
          <p:cNvSpPr txBox="1"/>
          <p:nvPr/>
        </p:nvSpPr>
        <p:spPr>
          <a:xfrm>
            <a:off x="763927" y="2862706"/>
            <a:ext cx="6944811" cy="1875098"/>
          </a:xfrm>
          <a:prstGeom prst="rect">
            <a:avLst/>
          </a:prstGeom>
          <a:noFill/>
        </p:spPr>
        <p:txBody>
          <a:bodyPr wrap="square" lIns="0" tIns="0" rIns="0" bIns="45720" rtlCol="0">
            <a:noAutofit/>
          </a:bodyPr>
          <a:lstStyle/>
          <a:p>
            <a:pPr>
              <a:lnSpc>
                <a:spcPts val="3620"/>
              </a:lnSpc>
            </a:pPr>
            <a:r>
              <a:rPr lang="ru-RU" sz="3600" b="1" dirty="0">
                <a:solidFill>
                  <a:schemeClr val="bg1"/>
                </a:solidFill>
                <a:latin typeface="Montserrat" pitchFamily="2" charset="77"/>
              </a:rPr>
              <a:t>Опыт применения интеллектуальных </a:t>
            </a:r>
            <a:br>
              <a:rPr 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ru-RU" sz="3600" b="1" dirty="0">
                <a:solidFill>
                  <a:schemeClr val="bg1"/>
                </a:solidFill>
                <a:latin typeface="Montserrat" pitchFamily="2" charset="77"/>
              </a:rPr>
              <a:t>технологий при создании цифровых решений </a:t>
            </a:r>
            <a:br>
              <a:rPr 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ru-RU" sz="3600" b="1" dirty="0">
                <a:solidFill>
                  <a:schemeClr val="bg1"/>
                </a:solidFill>
                <a:latin typeface="Montserrat" pitchFamily="2" charset="77"/>
              </a:rPr>
              <a:t>на производствах</a:t>
            </a:r>
          </a:p>
        </p:txBody>
      </p:sp>
    </p:spTree>
    <p:extLst>
      <p:ext uri="{BB962C8B-B14F-4D97-AF65-F5344CB8AC3E}">
        <p14:creationId xmlns:p14="http://schemas.microsoft.com/office/powerpoint/2010/main" val="195741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5B474-008E-5670-E217-958D31670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11C2-C3C4-4C91-933C-D603FB3F8FD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4E7AB-F77F-9C3E-30D8-87D4A5A99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6599" y="351878"/>
            <a:ext cx="11511924" cy="742315"/>
          </a:xfrm>
        </p:spPr>
        <p:txBody>
          <a:bodyPr/>
          <a:lstStyle/>
          <a:p>
            <a:r>
              <a:rPr lang="ru-RU" sz="2800" dirty="0">
                <a:cs typeface="Arial" panose="020B0604020202020204" pitchFamily="34" charset="0"/>
              </a:rPr>
              <a:t>Цифровая трансформация производства</a:t>
            </a:r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809617-55F4-E729-77A8-3C36F4C04070}"/>
              </a:ext>
            </a:extLst>
          </p:cNvPr>
          <p:cNvGrpSpPr/>
          <p:nvPr/>
        </p:nvGrpSpPr>
        <p:grpSpPr>
          <a:xfrm>
            <a:off x="5842660" y="1504480"/>
            <a:ext cx="5404544" cy="5140253"/>
            <a:chOff x="2739073" y="1192300"/>
            <a:chExt cx="6423977" cy="610983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E948F33-D1F2-CBB4-E8B8-12E6E9123896}"/>
                </a:ext>
              </a:extLst>
            </p:cNvPr>
            <p:cNvSpPr/>
            <p:nvPr/>
          </p:nvSpPr>
          <p:spPr>
            <a:xfrm>
              <a:off x="4385728" y="4229100"/>
              <a:ext cx="4777322" cy="2296502"/>
            </a:xfrm>
            <a:custGeom>
              <a:avLst/>
              <a:gdLst>
                <a:gd name="connsiteX0" fmla="*/ 0 w 4261299"/>
                <a:gd name="connsiteY0" fmla="*/ 2068447 h 2068447"/>
                <a:gd name="connsiteX1" fmla="*/ 3010949 w 4261299"/>
                <a:gd name="connsiteY1" fmla="*/ 0 h 2068447"/>
                <a:gd name="connsiteX2" fmla="*/ 4261299 w 4261299"/>
                <a:gd name="connsiteY2" fmla="*/ 2068447 h 2068447"/>
                <a:gd name="connsiteX3" fmla="*/ 0 w 4261299"/>
                <a:gd name="connsiteY3" fmla="*/ 2068447 h 2068447"/>
                <a:gd name="connsiteX0" fmla="*/ 0 w 4261299"/>
                <a:gd name="connsiteY0" fmla="*/ 2068447 h 2068447"/>
                <a:gd name="connsiteX1" fmla="*/ 3010949 w 4261299"/>
                <a:gd name="connsiteY1" fmla="*/ 0 h 2068447"/>
                <a:gd name="connsiteX2" fmla="*/ 3406940 w 4261299"/>
                <a:gd name="connsiteY2" fmla="*/ 654977 h 2068447"/>
                <a:gd name="connsiteX3" fmla="*/ 4261299 w 4261299"/>
                <a:gd name="connsiteY3" fmla="*/ 2068447 h 2068447"/>
                <a:gd name="connsiteX4" fmla="*/ 0 w 4261299"/>
                <a:gd name="connsiteY4" fmla="*/ 2068447 h 2068447"/>
                <a:gd name="connsiteX0" fmla="*/ 0 w 4261299"/>
                <a:gd name="connsiteY0" fmla="*/ 2043047 h 2043047"/>
                <a:gd name="connsiteX1" fmla="*/ 2648999 w 4261299"/>
                <a:gd name="connsiteY1" fmla="*/ 0 h 2043047"/>
                <a:gd name="connsiteX2" fmla="*/ 3406940 w 4261299"/>
                <a:gd name="connsiteY2" fmla="*/ 629577 h 2043047"/>
                <a:gd name="connsiteX3" fmla="*/ 4261299 w 4261299"/>
                <a:gd name="connsiteY3" fmla="*/ 2043047 h 2043047"/>
                <a:gd name="connsiteX4" fmla="*/ 0 w 4261299"/>
                <a:gd name="connsiteY4" fmla="*/ 2043047 h 2043047"/>
                <a:gd name="connsiteX0" fmla="*/ 0 w 4261299"/>
                <a:gd name="connsiteY0" fmla="*/ 2043047 h 2043047"/>
                <a:gd name="connsiteX1" fmla="*/ 2648999 w 4261299"/>
                <a:gd name="connsiteY1" fmla="*/ 0 h 2043047"/>
                <a:gd name="connsiteX2" fmla="*/ 3406940 w 4261299"/>
                <a:gd name="connsiteY2" fmla="*/ 629577 h 2043047"/>
                <a:gd name="connsiteX3" fmla="*/ 4261299 w 4261299"/>
                <a:gd name="connsiteY3" fmla="*/ 2043047 h 2043047"/>
                <a:gd name="connsiteX4" fmla="*/ 0 w 4261299"/>
                <a:gd name="connsiteY4" fmla="*/ 2043047 h 2043047"/>
                <a:gd name="connsiteX0" fmla="*/ 0 w 4261299"/>
                <a:gd name="connsiteY0" fmla="*/ 2043047 h 2043047"/>
                <a:gd name="connsiteX1" fmla="*/ 2648999 w 4261299"/>
                <a:gd name="connsiteY1" fmla="*/ 0 h 2043047"/>
                <a:gd name="connsiteX2" fmla="*/ 3406940 w 4261299"/>
                <a:gd name="connsiteY2" fmla="*/ 629577 h 2043047"/>
                <a:gd name="connsiteX3" fmla="*/ 4261299 w 4261299"/>
                <a:gd name="connsiteY3" fmla="*/ 2043047 h 2043047"/>
                <a:gd name="connsiteX4" fmla="*/ 0 w 4261299"/>
                <a:gd name="connsiteY4" fmla="*/ 2043047 h 2043047"/>
                <a:gd name="connsiteX0" fmla="*/ 0 w 4261299"/>
                <a:gd name="connsiteY0" fmla="*/ 2062097 h 2062097"/>
                <a:gd name="connsiteX1" fmla="*/ 2610282 w 4261299"/>
                <a:gd name="connsiteY1" fmla="*/ 0 h 2062097"/>
                <a:gd name="connsiteX2" fmla="*/ 3406940 w 4261299"/>
                <a:gd name="connsiteY2" fmla="*/ 648627 h 2062097"/>
                <a:gd name="connsiteX3" fmla="*/ 4261299 w 4261299"/>
                <a:gd name="connsiteY3" fmla="*/ 2062097 h 2062097"/>
                <a:gd name="connsiteX4" fmla="*/ 0 w 4261299"/>
                <a:gd name="connsiteY4" fmla="*/ 2062097 h 2062097"/>
                <a:gd name="connsiteX0" fmla="*/ 0 w 4261299"/>
                <a:gd name="connsiteY0" fmla="*/ 2062097 h 2062097"/>
                <a:gd name="connsiteX1" fmla="*/ 2610282 w 4261299"/>
                <a:gd name="connsiteY1" fmla="*/ 0 h 2062097"/>
                <a:gd name="connsiteX2" fmla="*/ 3406940 w 4261299"/>
                <a:gd name="connsiteY2" fmla="*/ 648627 h 2062097"/>
                <a:gd name="connsiteX3" fmla="*/ 4261299 w 4261299"/>
                <a:gd name="connsiteY3" fmla="*/ 2062097 h 2062097"/>
                <a:gd name="connsiteX4" fmla="*/ 0 w 4261299"/>
                <a:gd name="connsiteY4" fmla="*/ 2062097 h 2062097"/>
                <a:gd name="connsiteX0" fmla="*/ 0 w 4261299"/>
                <a:gd name="connsiteY0" fmla="*/ 2062097 h 2062097"/>
                <a:gd name="connsiteX1" fmla="*/ 2610282 w 4261299"/>
                <a:gd name="connsiteY1" fmla="*/ 0 h 2062097"/>
                <a:gd name="connsiteX2" fmla="*/ 3406940 w 4261299"/>
                <a:gd name="connsiteY2" fmla="*/ 648627 h 2062097"/>
                <a:gd name="connsiteX3" fmla="*/ 4261299 w 4261299"/>
                <a:gd name="connsiteY3" fmla="*/ 2062097 h 2062097"/>
                <a:gd name="connsiteX4" fmla="*/ 0 w 4261299"/>
                <a:gd name="connsiteY4" fmla="*/ 2062097 h 2062097"/>
                <a:gd name="connsiteX0" fmla="*/ 0 w 4261299"/>
                <a:gd name="connsiteY0" fmla="*/ 2062097 h 2064677"/>
                <a:gd name="connsiteX1" fmla="*/ 2610282 w 4261299"/>
                <a:gd name="connsiteY1" fmla="*/ 0 h 2064677"/>
                <a:gd name="connsiteX2" fmla="*/ 3406940 w 4261299"/>
                <a:gd name="connsiteY2" fmla="*/ 648627 h 2064677"/>
                <a:gd name="connsiteX3" fmla="*/ 4261299 w 4261299"/>
                <a:gd name="connsiteY3" fmla="*/ 2062097 h 2064677"/>
                <a:gd name="connsiteX4" fmla="*/ 3941593 w 4261299"/>
                <a:gd name="connsiteY4" fmla="*/ 2064677 h 2064677"/>
                <a:gd name="connsiteX5" fmla="*/ 0 w 4261299"/>
                <a:gd name="connsiteY5" fmla="*/ 2062097 h 2064677"/>
                <a:gd name="connsiteX0" fmla="*/ 0 w 4261299"/>
                <a:gd name="connsiteY0" fmla="*/ 2062097 h 2064677"/>
                <a:gd name="connsiteX1" fmla="*/ 2610282 w 4261299"/>
                <a:gd name="connsiteY1" fmla="*/ 0 h 2064677"/>
                <a:gd name="connsiteX2" fmla="*/ 3406940 w 4261299"/>
                <a:gd name="connsiteY2" fmla="*/ 648627 h 2064677"/>
                <a:gd name="connsiteX3" fmla="*/ 4109368 w 4261299"/>
                <a:gd name="connsiteY3" fmla="*/ 1804327 h 2064677"/>
                <a:gd name="connsiteX4" fmla="*/ 4261299 w 4261299"/>
                <a:gd name="connsiteY4" fmla="*/ 2062097 h 2064677"/>
                <a:gd name="connsiteX5" fmla="*/ 3941593 w 4261299"/>
                <a:gd name="connsiteY5" fmla="*/ 2064677 h 2064677"/>
                <a:gd name="connsiteX6" fmla="*/ 0 w 4261299"/>
                <a:gd name="connsiteY6" fmla="*/ 2062097 h 2064677"/>
                <a:gd name="connsiteX0" fmla="*/ 0 w 4109368"/>
                <a:gd name="connsiteY0" fmla="*/ 2062097 h 2064677"/>
                <a:gd name="connsiteX1" fmla="*/ 2610282 w 4109368"/>
                <a:gd name="connsiteY1" fmla="*/ 0 h 2064677"/>
                <a:gd name="connsiteX2" fmla="*/ 3406940 w 4109368"/>
                <a:gd name="connsiteY2" fmla="*/ 648627 h 2064677"/>
                <a:gd name="connsiteX3" fmla="*/ 4109368 w 4109368"/>
                <a:gd name="connsiteY3" fmla="*/ 1804327 h 2064677"/>
                <a:gd name="connsiteX4" fmla="*/ 3941593 w 4109368"/>
                <a:gd name="connsiteY4" fmla="*/ 2064677 h 2064677"/>
                <a:gd name="connsiteX5" fmla="*/ 0 w 4109368"/>
                <a:gd name="connsiteY5" fmla="*/ 2062097 h 2064677"/>
                <a:gd name="connsiteX0" fmla="*/ 0 w 4126235"/>
                <a:gd name="connsiteY0" fmla="*/ 2062097 h 2064677"/>
                <a:gd name="connsiteX1" fmla="*/ 2610282 w 4126235"/>
                <a:gd name="connsiteY1" fmla="*/ 0 h 2064677"/>
                <a:gd name="connsiteX2" fmla="*/ 3406940 w 4126235"/>
                <a:gd name="connsiteY2" fmla="*/ 648627 h 2064677"/>
                <a:gd name="connsiteX3" fmla="*/ 4109368 w 4126235"/>
                <a:gd name="connsiteY3" fmla="*/ 1804327 h 2064677"/>
                <a:gd name="connsiteX4" fmla="*/ 3941593 w 4126235"/>
                <a:gd name="connsiteY4" fmla="*/ 2064677 h 2064677"/>
                <a:gd name="connsiteX5" fmla="*/ 0 w 4126235"/>
                <a:gd name="connsiteY5" fmla="*/ 2062097 h 2064677"/>
                <a:gd name="connsiteX0" fmla="*/ 0 w 4134640"/>
                <a:gd name="connsiteY0" fmla="*/ 2062097 h 2064677"/>
                <a:gd name="connsiteX1" fmla="*/ 2610282 w 4134640"/>
                <a:gd name="connsiteY1" fmla="*/ 0 h 2064677"/>
                <a:gd name="connsiteX2" fmla="*/ 3406940 w 4134640"/>
                <a:gd name="connsiteY2" fmla="*/ 648627 h 2064677"/>
                <a:gd name="connsiteX3" fmla="*/ 4109368 w 4134640"/>
                <a:gd name="connsiteY3" fmla="*/ 1804327 h 2064677"/>
                <a:gd name="connsiteX4" fmla="*/ 3941593 w 4134640"/>
                <a:gd name="connsiteY4" fmla="*/ 2064677 h 2064677"/>
                <a:gd name="connsiteX5" fmla="*/ 0 w 4134640"/>
                <a:gd name="connsiteY5" fmla="*/ 2062097 h 2064677"/>
                <a:gd name="connsiteX0" fmla="*/ 0 w 4218527"/>
                <a:gd name="connsiteY0" fmla="*/ 2068447 h 2068447"/>
                <a:gd name="connsiteX1" fmla="*/ 2694169 w 4218527"/>
                <a:gd name="connsiteY1" fmla="*/ 0 h 2068447"/>
                <a:gd name="connsiteX2" fmla="*/ 3490827 w 4218527"/>
                <a:gd name="connsiteY2" fmla="*/ 648627 h 2068447"/>
                <a:gd name="connsiteX3" fmla="*/ 4193255 w 4218527"/>
                <a:gd name="connsiteY3" fmla="*/ 1804327 h 2068447"/>
                <a:gd name="connsiteX4" fmla="*/ 4025480 w 4218527"/>
                <a:gd name="connsiteY4" fmla="*/ 2064677 h 2068447"/>
                <a:gd name="connsiteX5" fmla="*/ 0 w 4218527"/>
                <a:gd name="connsiteY5" fmla="*/ 2068447 h 20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8527" h="2068447">
                  <a:moveTo>
                    <a:pt x="0" y="2068447"/>
                  </a:moveTo>
                  <a:cubicBezTo>
                    <a:pt x="1507152" y="1571581"/>
                    <a:pt x="2188185" y="1379516"/>
                    <a:pt x="2694169" y="0"/>
                  </a:cubicBezTo>
                  <a:lnTo>
                    <a:pt x="3490827" y="648627"/>
                  </a:lnTo>
                  <a:lnTo>
                    <a:pt x="4193255" y="1804327"/>
                  </a:lnTo>
                  <a:cubicBezTo>
                    <a:pt x="4266388" y="1935560"/>
                    <a:pt x="4171745" y="2060444"/>
                    <a:pt x="4025480" y="2064677"/>
                  </a:cubicBezTo>
                  <a:lnTo>
                    <a:pt x="0" y="2068447"/>
                  </a:lnTo>
                  <a:close/>
                </a:path>
              </a:pathLst>
            </a:custGeom>
            <a:solidFill>
              <a:srgbClr val="FFD42E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F59F9D-4669-19F1-825C-5E5A55416E39}"/>
                </a:ext>
              </a:extLst>
            </p:cNvPr>
            <p:cNvGrpSpPr/>
            <p:nvPr/>
          </p:nvGrpSpPr>
          <p:grpSpPr>
            <a:xfrm>
              <a:off x="2739073" y="1192300"/>
              <a:ext cx="6043929" cy="6109833"/>
              <a:chOff x="2739073" y="1192300"/>
              <a:chExt cx="6043929" cy="6109833"/>
            </a:xfrm>
          </p:grpSpPr>
          <p:sp>
            <p:nvSpPr>
              <p:cNvPr id="7" name="Isosceles Triangle 4">
                <a:extLst>
                  <a:ext uri="{FF2B5EF4-FFF2-40B4-BE49-F238E27FC236}">
                    <a16:creationId xmlns:a16="http://schemas.microsoft.com/office/drawing/2014/main" id="{2820FDE9-8984-7254-9403-926B8A4D8EC1}"/>
                  </a:ext>
                </a:extLst>
              </p:cNvPr>
              <p:cNvSpPr/>
              <p:nvPr/>
            </p:nvSpPr>
            <p:spPr>
              <a:xfrm rot="7266779">
                <a:off x="2413645" y="3924280"/>
                <a:ext cx="4477907" cy="2277799"/>
              </a:xfrm>
              <a:custGeom>
                <a:avLst/>
                <a:gdLst>
                  <a:gd name="connsiteX0" fmla="*/ 0 w 4261299"/>
                  <a:gd name="connsiteY0" fmla="*/ 2068447 h 2068447"/>
                  <a:gd name="connsiteX1" fmla="*/ 3010949 w 4261299"/>
                  <a:gd name="connsiteY1" fmla="*/ 0 h 2068447"/>
                  <a:gd name="connsiteX2" fmla="*/ 4261299 w 4261299"/>
                  <a:gd name="connsiteY2" fmla="*/ 2068447 h 2068447"/>
                  <a:gd name="connsiteX3" fmla="*/ 0 w 4261299"/>
                  <a:gd name="connsiteY3" fmla="*/ 2068447 h 2068447"/>
                  <a:gd name="connsiteX0" fmla="*/ 0 w 4261299"/>
                  <a:gd name="connsiteY0" fmla="*/ 2068447 h 2068447"/>
                  <a:gd name="connsiteX1" fmla="*/ 3010949 w 4261299"/>
                  <a:gd name="connsiteY1" fmla="*/ 0 h 2068447"/>
                  <a:gd name="connsiteX2" fmla="*/ 3406940 w 4261299"/>
                  <a:gd name="connsiteY2" fmla="*/ 654977 h 2068447"/>
                  <a:gd name="connsiteX3" fmla="*/ 4261299 w 4261299"/>
                  <a:gd name="connsiteY3" fmla="*/ 2068447 h 2068447"/>
                  <a:gd name="connsiteX4" fmla="*/ 0 w 4261299"/>
                  <a:gd name="connsiteY4" fmla="*/ 2068447 h 2068447"/>
                  <a:gd name="connsiteX0" fmla="*/ 0 w 4261299"/>
                  <a:gd name="connsiteY0" fmla="*/ 2043047 h 2043047"/>
                  <a:gd name="connsiteX1" fmla="*/ 2648999 w 4261299"/>
                  <a:gd name="connsiteY1" fmla="*/ 0 h 2043047"/>
                  <a:gd name="connsiteX2" fmla="*/ 3406940 w 4261299"/>
                  <a:gd name="connsiteY2" fmla="*/ 629577 h 2043047"/>
                  <a:gd name="connsiteX3" fmla="*/ 4261299 w 4261299"/>
                  <a:gd name="connsiteY3" fmla="*/ 2043047 h 2043047"/>
                  <a:gd name="connsiteX4" fmla="*/ 0 w 4261299"/>
                  <a:gd name="connsiteY4" fmla="*/ 2043047 h 2043047"/>
                  <a:gd name="connsiteX0" fmla="*/ 0 w 4261299"/>
                  <a:gd name="connsiteY0" fmla="*/ 2043047 h 2043047"/>
                  <a:gd name="connsiteX1" fmla="*/ 2648999 w 4261299"/>
                  <a:gd name="connsiteY1" fmla="*/ 0 h 2043047"/>
                  <a:gd name="connsiteX2" fmla="*/ 3406940 w 4261299"/>
                  <a:gd name="connsiteY2" fmla="*/ 629577 h 2043047"/>
                  <a:gd name="connsiteX3" fmla="*/ 4261299 w 4261299"/>
                  <a:gd name="connsiteY3" fmla="*/ 2043047 h 2043047"/>
                  <a:gd name="connsiteX4" fmla="*/ 0 w 4261299"/>
                  <a:gd name="connsiteY4" fmla="*/ 2043047 h 2043047"/>
                  <a:gd name="connsiteX0" fmla="*/ 0 w 4261299"/>
                  <a:gd name="connsiteY0" fmla="*/ 2043047 h 2043047"/>
                  <a:gd name="connsiteX1" fmla="*/ 2648999 w 4261299"/>
                  <a:gd name="connsiteY1" fmla="*/ 0 h 2043047"/>
                  <a:gd name="connsiteX2" fmla="*/ 3406940 w 4261299"/>
                  <a:gd name="connsiteY2" fmla="*/ 629577 h 2043047"/>
                  <a:gd name="connsiteX3" fmla="*/ 4261299 w 4261299"/>
                  <a:gd name="connsiteY3" fmla="*/ 2043047 h 2043047"/>
                  <a:gd name="connsiteX4" fmla="*/ 0 w 4261299"/>
                  <a:gd name="connsiteY4" fmla="*/ 2043047 h 2043047"/>
                  <a:gd name="connsiteX0" fmla="*/ 0 w 4261299"/>
                  <a:gd name="connsiteY0" fmla="*/ 2062097 h 2062097"/>
                  <a:gd name="connsiteX1" fmla="*/ 2610282 w 4261299"/>
                  <a:gd name="connsiteY1" fmla="*/ 0 h 2062097"/>
                  <a:gd name="connsiteX2" fmla="*/ 3406940 w 4261299"/>
                  <a:gd name="connsiteY2" fmla="*/ 648627 h 2062097"/>
                  <a:gd name="connsiteX3" fmla="*/ 4261299 w 4261299"/>
                  <a:gd name="connsiteY3" fmla="*/ 2062097 h 2062097"/>
                  <a:gd name="connsiteX4" fmla="*/ 0 w 4261299"/>
                  <a:gd name="connsiteY4" fmla="*/ 2062097 h 2062097"/>
                  <a:gd name="connsiteX0" fmla="*/ 0 w 4261299"/>
                  <a:gd name="connsiteY0" fmla="*/ 2062097 h 2062097"/>
                  <a:gd name="connsiteX1" fmla="*/ 2610282 w 4261299"/>
                  <a:gd name="connsiteY1" fmla="*/ 0 h 2062097"/>
                  <a:gd name="connsiteX2" fmla="*/ 3406940 w 4261299"/>
                  <a:gd name="connsiteY2" fmla="*/ 648627 h 2062097"/>
                  <a:gd name="connsiteX3" fmla="*/ 4261299 w 4261299"/>
                  <a:gd name="connsiteY3" fmla="*/ 2062097 h 2062097"/>
                  <a:gd name="connsiteX4" fmla="*/ 0 w 4261299"/>
                  <a:gd name="connsiteY4" fmla="*/ 2062097 h 2062097"/>
                  <a:gd name="connsiteX0" fmla="*/ 0 w 4261299"/>
                  <a:gd name="connsiteY0" fmla="*/ 2062097 h 2062097"/>
                  <a:gd name="connsiteX1" fmla="*/ 2610282 w 4261299"/>
                  <a:gd name="connsiteY1" fmla="*/ 0 h 2062097"/>
                  <a:gd name="connsiteX2" fmla="*/ 3406940 w 4261299"/>
                  <a:gd name="connsiteY2" fmla="*/ 648627 h 2062097"/>
                  <a:gd name="connsiteX3" fmla="*/ 4261299 w 4261299"/>
                  <a:gd name="connsiteY3" fmla="*/ 2062097 h 2062097"/>
                  <a:gd name="connsiteX4" fmla="*/ 0 w 4261299"/>
                  <a:gd name="connsiteY4" fmla="*/ 2062097 h 2062097"/>
                  <a:gd name="connsiteX0" fmla="*/ 0 w 4261299"/>
                  <a:gd name="connsiteY0" fmla="*/ 2062097 h 2064677"/>
                  <a:gd name="connsiteX1" fmla="*/ 2610282 w 4261299"/>
                  <a:gd name="connsiteY1" fmla="*/ 0 h 2064677"/>
                  <a:gd name="connsiteX2" fmla="*/ 3406940 w 4261299"/>
                  <a:gd name="connsiteY2" fmla="*/ 648627 h 2064677"/>
                  <a:gd name="connsiteX3" fmla="*/ 4261299 w 4261299"/>
                  <a:gd name="connsiteY3" fmla="*/ 2062097 h 2064677"/>
                  <a:gd name="connsiteX4" fmla="*/ 3941593 w 4261299"/>
                  <a:gd name="connsiteY4" fmla="*/ 2064677 h 2064677"/>
                  <a:gd name="connsiteX5" fmla="*/ 0 w 4261299"/>
                  <a:gd name="connsiteY5" fmla="*/ 2062097 h 2064677"/>
                  <a:gd name="connsiteX0" fmla="*/ 0 w 4261299"/>
                  <a:gd name="connsiteY0" fmla="*/ 2062097 h 2064677"/>
                  <a:gd name="connsiteX1" fmla="*/ 2610282 w 4261299"/>
                  <a:gd name="connsiteY1" fmla="*/ 0 h 2064677"/>
                  <a:gd name="connsiteX2" fmla="*/ 3406940 w 4261299"/>
                  <a:gd name="connsiteY2" fmla="*/ 648627 h 2064677"/>
                  <a:gd name="connsiteX3" fmla="*/ 4109368 w 4261299"/>
                  <a:gd name="connsiteY3" fmla="*/ 1804327 h 2064677"/>
                  <a:gd name="connsiteX4" fmla="*/ 4261299 w 4261299"/>
                  <a:gd name="connsiteY4" fmla="*/ 2062097 h 2064677"/>
                  <a:gd name="connsiteX5" fmla="*/ 3941593 w 4261299"/>
                  <a:gd name="connsiteY5" fmla="*/ 2064677 h 2064677"/>
                  <a:gd name="connsiteX6" fmla="*/ 0 w 4261299"/>
                  <a:gd name="connsiteY6" fmla="*/ 2062097 h 2064677"/>
                  <a:gd name="connsiteX0" fmla="*/ 0 w 4109368"/>
                  <a:gd name="connsiteY0" fmla="*/ 2062097 h 2064677"/>
                  <a:gd name="connsiteX1" fmla="*/ 2610282 w 4109368"/>
                  <a:gd name="connsiteY1" fmla="*/ 0 h 2064677"/>
                  <a:gd name="connsiteX2" fmla="*/ 3406940 w 4109368"/>
                  <a:gd name="connsiteY2" fmla="*/ 648627 h 2064677"/>
                  <a:gd name="connsiteX3" fmla="*/ 4109368 w 4109368"/>
                  <a:gd name="connsiteY3" fmla="*/ 1804327 h 2064677"/>
                  <a:gd name="connsiteX4" fmla="*/ 3941593 w 4109368"/>
                  <a:gd name="connsiteY4" fmla="*/ 2064677 h 2064677"/>
                  <a:gd name="connsiteX5" fmla="*/ 0 w 4109368"/>
                  <a:gd name="connsiteY5" fmla="*/ 2062097 h 2064677"/>
                  <a:gd name="connsiteX0" fmla="*/ 0 w 4126235"/>
                  <a:gd name="connsiteY0" fmla="*/ 2062097 h 2064677"/>
                  <a:gd name="connsiteX1" fmla="*/ 2610282 w 4126235"/>
                  <a:gd name="connsiteY1" fmla="*/ 0 h 2064677"/>
                  <a:gd name="connsiteX2" fmla="*/ 3406940 w 4126235"/>
                  <a:gd name="connsiteY2" fmla="*/ 648627 h 2064677"/>
                  <a:gd name="connsiteX3" fmla="*/ 4109368 w 4126235"/>
                  <a:gd name="connsiteY3" fmla="*/ 1804327 h 2064677"/>
                  <a:gd name="connsiteX4" fmla="*/ 3941593 w 4126235"/>
                  <a:gd name="connsiteY4" fmla="*/ 2064677 h 2064677"/>
                  <a:gd name="connsiteX5" fmla="*/ 0 w 4126235"/>
                  <a:gd name="connsiteY5" fmla="*/ 2062097 h 2064677"/>
                  <a:gd name="connsiteX0" fmla="*/ 0 w 4134640"/>
                  <a:gd name="connsiteY0" fmla="*/ 2062097 h 2064677"/>
                  <a:gd name="connsiteX1" fmla="*/ 2610282 w 4134640"/>
                  <a:gd name="connsiteY1" fmla="*/ 0 h 2064677"/>
                  <a:gd name="connsiteX2" fmla="*/ 3406940 w 4134640"/>
                  <a:gd name="connsiteY2" fmla="*/ 648627 h 2064677"/>
                  <a:gd name="connsiteX3" fmla="*/ 4109368 w 4134640"/>
                  <a:gd name="connsiteY3" fmla="*/ 1804327 h 2064677"/>
                  <a:gd name="connsiteX4" fmla="*/ 3941593 w 4134640"/>
                  <a:gd name="connsiteY4" fmla="*/ 2064677 h 2064677"/>
                  <a:gd name="connsiteX5" fmla="*/ 0 w 4134640"/>
                  <a:gd name="connsiteY5" fmla="*/ 2062097 h 206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34640" h="2064677">
                    <a:moveTo>
                      <a:pt x="0" y="2062097"/>
                    </a:moveTo>
                    <a:cubicBezTo>
                      <a:pt x="1507152" y="1565231"/>
                      <a:pt x="2104298" y="1379516"/>
                      <a:pt x="2610282" y="0"/>
                    </a:cubicBezTo>
                    <a:lnTo>
                      <a:pt x="3406940" y="648627"/>
                    </a:lnTo>
                    <a:lnTo>
                      <a:pt x="4109368" y="1804327"/>
                    </a:lnTo>
                    <a:cubicBezTo>
                      <a:pt x="4182501" y="1935560"/>
                      <a:pt x="4087858" y="2060444"/>
                      <a:pt x="3941593" y="2064677"/>
                    </a:cubicBezTo>
                    <a:lnTo>
                      <a:pt x="0" y="2062097"/>
                    </a:lnTo>
                    <a:close/>
                  </a:path>
                </a:pathLst>
              </a:custGeom>
              <a:solidFill>
                <a:srgbClr val="7F7F7F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  <p:sp>
            <p:nvSpPr>
              <p:cNvPr id="8" name="Isosceles Triangle 4">
                <a:extLst>
                  <a:ext uri="{FF2B5EF4-FFF2-40B4-BE49-F238E27FC236}">
                    <a16:creationId xmlns:a16="http://schemas.microsoft.com/office/drawing/2014/main" id="{07377EE1-1687-6B75-F2A9-41B9168E089A}"/>
                  </a:ext>
                </a:extLst>
              </p:cNvPr>
              <p:cNvSpPr/>
              <p:nvPr/>
            </p:nvSpPr>
            <p:spPr>
              <a:xfrm rot="14434619">
                <a:off x="3862698" y="2222637"/>
                <a:ext cx="4447631" cy="2386957"/>
              </a:xfrm>
              <a:custGeom>
                <a:avLst/>
                <a:gdLst>
                  <a:gd name="connsiteX0" fmla="*/ 0 w 4261299"/>
                  <a:gd name="connsiteY0" fmla="*/ 2068447 h 2068447"/>
                  <a:gd name="connsiteX1" fmla="*/ 3010949 w 4261299"/>
                  <a:gd name="connsiteY1" fmla="*/ 0 h 2068447"/>
                  <a:gd name="connsiteX2" fmla="*/ 4261299 w 4261299"/>
                  <a:gd name="connsiteY2" fmla="*/ 2068447 h 2068447"/>
                  <a:gd name="connsiteX3" fmla="*/ 0 w 4261299"/>
                  <a:gd name="connsiteY3" fmla="*/ 2068447 h 2068447"/>
                  <a:gd name="connsiteX0" fmla="*/ 0 w 4261299"/>
                  <a:gd name="connsiteY0" fmla="*/ 2068447 h 2068447"/>
                  <a:gd name="connsiteX1" fmla="*/ 3010949 w 4261299"/>
                  <a:gd name="connsiteY1" fmla="*/ 0 h 2068447"/>
                  <a:gd name="connsiteX2" fmla="*/ 3406940 w 4261299"/>
                  <a:gd name="connsiteY2" fmla="*/ 654977 h 2068447"/>
                  <a:gd name="connsiteX3" fmla="*/ 4261299 w 4261299"/>
                  <a:gd name="connsiteY3" fmla="*/ 2068447 h 2068447"/>
                  <a:gd name="connsiteX4" fmla="*/ 0 w 4261299"/>
                  <a:gd name="connsiteY4" fmla="*/ 2068447 h 2068447"/>
                  <a:gd name="connsiteX0" fmla="*/ 0 w 4261299"/>
                  <a:gd name="connsiteY0" fmla="*/ 2043047 h 2043047"/>
                  <a:gd name="connsiteX1" fmla="*/ 2648999 w 4261299"/>
                  <a:gd name="connsiteY1" fmla="*/ 0 h 2043047"/>
                  <a:gd name="connsiteX2" fmla="*/ 3406940 w 4261299"/>
                  <a:gd name="connsiteY2" fmla="*/ 629577 h 2043047"/>
                  <a:gd name="connsiteX3" fmla="*/ 4261299 w 4261299"/>
                  <a:gd name="connsiteY3" fmla="*/ 2043047 h 2043047"/>
                  <a:gd name="connsiteX4" fmla="*/ 0 w 4261299"/>
                  <a:gd name="connsiteY4" fmla="*/ 2043047 h 2043047"/>
                  <a:gd name="connsiteX0" fmla="*/ 0 w 4261299"/>
                  <a:gd name="connsiteY0" fmla="*/ 2043047 h 2043047"/>
                  <a:gd name="connsiteX1" fmla="*/ 2648999 w 4261299"/>
                  <a:gd name="connsiteY1" fmla="*/ 0 h 2043047"/>
                  <a:gd name="connsiteX2" fmla="*/ 3406940 w 4261299"/>
                  <a:gd name="connsiteY2" fmla="*/ 629577 h 2043047"/>
                  <a:gd name="connsiteX3" fmla="*/ 4261299 w 4261299"/>
                  <a:gd name="connsiteY3" fmla="*/ 2043047 h 2043047"/>
                  <a:gd name="connsiteX4" fmla="*/ 0 w 4261299"/>
                  <a:gd name="connsiteY4" fmla="*/ 2043047 h 2043047"/>
                  <a:gd name="connsiteX0" fmla="*/ 0 w 4261299"/>
                  <a:gd name="connsiteY0" fmla="*/ 2043047 h 2043047"/>
                  <a:gd name="connsiteX1" fmla="*/ 2648999 w 4261299"/>
                  <a:gd name="connsiteY1" fmla="*/ 0 h 2043047"/>
                  <a:gd name="connsiteX2" fmla="*/ 3406940 w 4261299"/>
                  <a:gd name="connsiteY2" fmla="*/ 629577 h 2043047"/>
                  <a:gd name="connsiteX3" fmla="*/ 4261299 w 4261299"/>
                  <a:gd name="connsiteY3" fmla="*/ 2043047 h 2043047"/>
                  <a:gd name="connsiteX4" fmla="*/ 0 w 4261299"/>
                  <a:gd name="connsiteY4" fmla="*/ 2043047 h 2043047"/>
                  <a:gd name="connsiteX0" fmla="*/ 0 w 4261299"/>
                  <a:gd name="connsiteY0" fmla="*/ 2062097 h 2062097"/>
                  <a:gd name="connsiteX1" fmla="*/ 2610282 w 4261299"/>
                  <a:gd name="connsiteY1" fmla="*/ 0 h 2062097"/>
                  <a:gd name="connsiteX2" fmla="*/ 3406940 w 4261299"/>
                  <a:gd name="connsiteY2" fmla="*/ 648627 h 2062097"/>
                  <a:gd name="connsiteX3" fmla="*/ 4261299 w 4261299"/>
                  <a:gd name="connsiteY3" fmla="*/ 2062097 h 2062097"/>
                  <a:gd name="connsiteX4" fmla="*/ 0 w 4261299"/>
                  <a:gd name="connsiteY4" fmla="*/ 2062097 h 2062097"/>
                  <a:gd name="connsiteX0" fmla="*/ 0 w 4261299"/>
                  <a:gd name="connsiteY0" fmla="*/ 2062097 h 2062097"/>
                  <a:gd name="connsiteX1" fmla="*/ 2610282 w 4261299"/>
                  <a:gd name="connsiteY1" fmla="*/ 0 h 2062097"/>
                  <a:gd name="connsiteX2" fmla="*/ 3406940 w 4261299"/>
                  <a:gd name="connsiteY2" fmla="*/ 648627 h 2062097"/>
                  <a:gd name="connsiteX3" fmla="*/ 4261299 w 4261299"/>
                  <a:gd name="connsiteY3" fmla="*/ 2062097 h 2062097"/>
                  <a:gd name="connsiteX4" fmla="*/ 0 w 4261299"/>
                  <a:gd name="connsiteY4" fmla="*/ 2062097 h 2062097"/>
                  <a:gd name="connsiteX0" fmla="*/ 0 w 4261299"/>
                  <a:gd name="connsiteY0" fmla="*/ 2062097 h 2062097"/>
                  <a:gd name="connsiteX1" fmla="*/ 2610282 w 4261299"/>
                  <a:gd name="connsiteY1" fmla="*/ 0 h 2062097"/>
                  <a:gd name="connsiteX2" fmla="*/ 3406940 w 4261299"/>
                  <a:gd name="connsiteY2" fmla="*/ 648627 h 2062097"/>
                  <a:gd name="connsiteX3" fmla="*/ 4261299 w 4261299"/>
                  <a:gd name="connsiteY3" fmla="*/ 2062097 h 2062097"/>
                  <a:gd name="connsiteX4" fmla="*/ 0 w 4261299"/>
                  <a:gd name="connsiteY4" fmla="*/ 2062097 h 2062097"/>
                  <a:gd name="connsiteX0" fmla="*/ 0 w 4261299"/>
                  <a:gd name="connsiteY0" fmla="*/ 2062097 h 2064677"/>
                  <a:gd name="connsiteX1" fmla="*/ 2610282 w 4261299"/>
                  <a:gd name="connsiteY1" fmla="*/ 0 h 2064677"/>
                  <a:gd name="connsiteX2" fmla="*/ 3406940 w 4261299"/>
                  <a:gd name="connsiteY2" fmla="*/ 648627 h 2064677"/>
                  <a:gd name="connsiteX3" fmla="*/ 4261299 w 4261299"/>
                  <a:gd name="connsiteY3" fmla="*/ 2062097 h 2064677"/>
                  <a:gd name="connsiteX4" fmla="*/ 3941593 w 4261299"/>
                  <a:gd name="connsiteY4" fmla="*/ 2064677 h 2064677"/>
                  <a:gd name="connsiteX5" fmla="*/ 0 w 4261299"/>
                  <a:gd name="connsiteY5" fmla="*/ 2062097 h 2064677"/>
                  <a:gd name="connsiteX0" fmla="*/ 0 w 4261299"/>
                  <a:gd name="connsiteY0" fmla="*/ 2062097 h 2064677"/>
                  <a:gd name="connsiteX1" fmla="*/ 2610282 w 4261299"/>
                  <a:gd name="connsiteY1" fmla="*/ 0 h 2064677"/>
                  <a:gd name="connsiteX2" fmla="*/ 3406940 w 4261299"/>
                  <a:gd name="connsiteY2" fmla="*/ 648627 h 2064677"/>
                  <a:gd name="connsiteX3" fmla="*/ 4109368 w 4261299"/>
                  <a:gd name="connsiteY3" fmla="*/ 1804327 h 2064677"/>
                  <a:gd name="connsiteX4" fmla="*/ 4261299 w 4261299"/>
                  <a:gd name="connsiteY4" fmla="*/ 2062097 h 2064677"/>
                  <a:gd name="connsiteX5" fmla="*/ 3941593 w 4261299"/>
                  <a:gd name="connsiteY5" fmla="*/ 2064677 h 2064677"/>
                  <a:gd name="connsiteX6" fmla="*/ 0 w 4261299"/>
                  <a:gd name="connsiteY6" fmla="*/ 2062097 h 2064677"/>
                  <a:gd name="connsiteX0" fmla="*/ 0 w 4109368"/>
                  <a:gd name="connsiteY0" fmla="*/ 2062097 h 2064677"/>
                  <a:gd name="connsiteX1" fmla="*/ 2610282 w 4109368"/>
                  <a:gd name="connsiteY1" fmla="*/ 0 h 2064677"/>
                  <a:gd name="connsiteX2" fmla="*/ 3406940 w 4109368"/>
                  <a:gd name="connsiteY2" fmla="*/ 648627 h 2064677"/>
                  <a:gd name="connsiteX3" fmla="*/ 4109368 w 4109368"/>
                  <a:gd name="connsiteY3" fmla="*/ 1804327 h 2064677"/>
                  <a:gd name="connsiteX4" fmla="*/ 3941593 w 4109368"/>
                  <a:gd name="connsiteY4" fmla="*/ 2064677 h 2064677"/>
                  <a:gd name="connsiteX5" fmla="*/ 0 w 4109368"/>
                  <a:gd name="connsiteY5" fmla="*/ 2062097 h 2064677"/>
                  <a:gd name="connsiteX0" fmla="*/ 0 w 4126235"/>
                  <a:gd name="connsiteY0" fmla="*/ 2062097 h 2064677"/>
                  <a:gd name="connsiteX1" fmla="*/ 2610282 w 4126235"/>
                  <a:gd name="connsiteY1" fmla="*/ 0 h 2064677"/>
                  <a:gd name="connsiteX2" fmla="*/ 3406940 w 4126235"/>
                  <a:gd name="connsiteY2" fmla="*/ 648627 h 2064677"/>
                  <a:gd name="connsiteX3" fmla="*/ 4109368 w 4126235"/>
                  <a:gd name="connsiteY3" fmla="*/ 1804327 h 2064677"/>
                  <a:gd name="connsiteX4" fmla="*/ 3941593 w 4126235"/>
                  <a:gd name="connsiteY4" fmla="*/ 2064677 h 2064677"/>
                  <a:gd name="connsiteX5" fmla="*/ 0 w 4126235"/>
                  <a:gd name="connsiteY5" fmla="*/ 2062097 h 2064677"/>
                  <a:gd name="connsiteX0" fmla="*/ 0 w 4134640"/>
                  <a:gd name="connsiteY0" fmla="*/ 2062097 h 2064677"/>
                  <a:gd name="connsiteX1" fmla="*/ 2610282 w 4134640"/>
                  <a:gd name="connsiteY1" fmla="*/ 0 h 2064677"/>
                  <a:gd name="connsiteX2" fmla="*/ 3406940 w 4134640"/>
                  <a:gd name="connsiteY2" fmla="*/ 648627 h 2064677"/>
                  <a:gd name="connsiteX3" fmla="*/ 4109368 w 4134640"/>
                  <a:gd name="connsiteY3" fmla="*/ 1804327 h 2064677"/>
                  <a:gd name="connsiteX4" fmla="*/ 3941593 w 4134640"/>
                  <a:gd name="connsiteY4" fmla="*/ 2064677 h 2064677"/>
                  <a:gd name="connsiteX5" fmla="*/ 0 w 4134640"/>
                  <a:gd name="connsiteY5" fmla="*/ 2062097 h 2064677"/>
                  <a:gd name="connsiteX0" fmla="*/ 0 w 3960179"/>
                  <a:gd name="connsiteY0" fmla="*/ 2158924 h 2158924"/>
                  <a:gd name="connsiteX1" fmla="*/ 2435821 w 3960179"/>
                  <a:gd name="connsiteY1" fmla="*/ 0 h 2158924"/>
                  <a:gd name="connsiteX2" fmla="*/ 3232479 w 3960179"/>
                  <a:gd name="connsiteY2" fmla="*/ 648627 h 2158924"/>
                  <a:gd name="connsiteX3" fmla="*/ 3934907 w 3960179"/>
                  <a:gd name="connsiteY3" fmla="*/ 1804327 h 2158924"/>
                  <a:gd name="connsiteX4" fmla="*/ 3767132 w 3960179"/>
                  <a:gd name="connsiteY4" fmla="*/ 2064677 h 2158924"/>
                  <a:gd name="connsiteX5" fmla="*/ 0 w 3960179"/>
                  <a:gd name="connsiteY5" fmla="*/ 2158924 h 2158924"/>
                  <a:gd name="connsiteX0" fmla="*/ 0 w 3960179"/>
                  <a:gd name="connsiteY0" fmla="*/ 2158924 h 2158924"/>
                  <a:gd name="connsiteX1" fmla="*/ 2435821 w 3960179"/>
                  <a:gd name="connsiteY1" fmla="*/ 0 h 2158924"/>
                  <a:gd name="connsiteX2" fmla="*/ 3209075 w 3960179"/>
                  <a:gd name="connsiteY2" fmla="*/ 566010 h 2158924"/>
                  <a:gd name="connsiteX3" fmla="*/ 3934907 w 3960179"/>
                  <a:gd name="connsiteY3" fmla="*/ 1804327 h 2158924"/>
                  <a:gd name="connsiteX4" fmla="*/ 3767132 w 3960179"/>
                  <a:gd name="connsiteY4" fmla="*/ 2064677 h 2158924"/>
                  <a:gd name="connsiteX5" fmla="*/ 0 w 3960179"/>
                  <a:gd name="connsiteY5" fmla="*/ 2158924 h 2158924"/>
                  <a:gd name="connsiteX0" fmla="*/ 0 w 3960179"/>
                  <a:gd name="connsiteY0" fmla="*/ 2115423 h 2115423"/>
                  <a:gd name="connsiteX1" fmla="*/ 2561243 w 3960179"/>
                  <a:gd name="connsiteY1" fmla="*/ 0 h 2115423"/>
                  <a:gd name="connsiteX2" fmla="*/ 3209075 w 3960179"/>
                  <a:gd name="connsiteY2" fmla="*/ 522509 h 2115423"/>
                  <a:gd name="connsiteX3" fmla="*/ 3934907 w 3960179"/>
                  <a:gd name="connsiteY3" fmla="*/ 1760826 h 2115423"/>
                  <a:gd name="connsiteX4" fmla="*/ 3767132 w 3960179"/>
                  <a:gd name="connsiteY4" fmla="*/ 2021176 h 2115423"/>
                  <a:gd name="connsiteX5" fmla="*/ 0 w 3960179"/>
                  <a:gd name="connsiteY5" fmla="*/ 2115423 h 2115423"/>
                  <a:gd name="connsiteX0" fmla="*/ 0 w 3960179"/>
                  <a:gd name="connsiteY0" fmla="*/ 2115423 h 2115423"/>
                  <a:gd name="connsiteX1" fmla="*/ 2561243 w 3960179"/>
                  <a:gd name="connsiteY1" fmla="*/ 0 h 2115423"/>
                  <a:gd name="connsiteX2" fmla="*/ 3209075 w 3960179"/>
                  <a:gd name="connsiteY2" fmla="*/ 522509 h 2115423"/>
                  <a:gd name="connsiteX3" fmla="*/ 3934907 w 3960179"/>
                  <a:gd name="connsiteY3" fmla="*/ 1760826 h 2115423"/>
                  <a:gd name="connsiteX4" fmla="*/ 3767132 w 3960179"/>
                  <a:gd name="connsiteY4" fmla="*/ 2021176 h 2115423"/>
                  <a:gd name="connsiteX5" fmla="*/ 0 w 3960179"/>
                  <a:gd name="connsiteY5" fmla="*/ 2115423 h 2115423"/>
                  <a:gd name="connsiteX0" fmla="*/ 0 w 3960179"/>
                  <a:gd name="connsiteY0" fmla="*/ 2115423 h 2115423"/>
                  <a:gd name="connsiteX1" fmla="*/ 2561243 w 3960179"/>
                  <a:gd name="connsiteY1" fmla="*/ 0 h 2115423"/>
                  <a:gd name="connsiteX2" fmla="*/ 3209075 w 3960179"/>
                  <a:gd name="connsiteY2" fmla="*/ 522509 h 2115423"/>
                  <a:gd name="connsiteX3" fmla="*/ 3934907 w 3960179"/>
                  <a:gd name="connsiteY3" fmla="*/ 1760826 h 2115423"/>
                  <a:gd name="connsiteX4" fmla="*/ 3767132 w 3960179"/>
                  <a:gd name="connsiteY4" fmla="*/ 2021176 h 2115423"/>
                  <a:gd name="connsiteX5" fmla="*/ 0 w 3960179"/>
                  <a:gd name="connsiteY5" fmla="*/ 2115423 h 211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0179" h="2115423">
                    <a:moveTo>
                      <a:pt x="0" y="2115423"/>
                    </a:moveTo>
                    <a:cubicBezTo>
                      <a:pt x="1507153" y="1618557"/>
                      <a:pt x="2016718" y="1323312"/>
                      <a:pt x="2561243" y="0"/>
                    </a:cubicBezTo>
                    <a:lnTo>
                      <a:pt x="3209075" y="522509"/>
                    </a:lnTo>
                    <a:lnTo>
                      <a:pt x="3934907" y="1760826"/>
                    </a:lnTo>
                    <a:cubicBezTo>
                      <a:pt x="4008040" y="1892059"/>
                      <a:pt x="3913397" y="2016943"/>
                      <a:pt x="3767132" y="2021176"/>
                    </a:cubicBezTo>
                    <a:lnTo>
                      <a:pt x="0" y="2115423"/>
                    </a:lnTo>
                    <a:close/>
                  </a:path>
                </a:pathLst>
              </a:custGeom>
              <a:solidFill>
                <a:srgbClr val="FF9128"/>
              </a:solidFill>
              <a:ln w="12700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  <p:sp>
            <p:nvSpPr>
              <p:cNvPr id="9" name="Овал 31">
                <a:extLst>
                  <a:ext uri="{FF2B5EF4-FFF2-40B4-BE49-F238E27FC236}">
                    <a16:creationId xmlns:a16="http://schemas.microsoft.com/office/drawing/2014/main" id="{E74651EC-96D1-28C2-AA79-FC74A6BC4D17}"/>
                  </a:ext>
                </a:extLst>
              </p:cNvPr>
              <p:cNvSpPr/>
              <p:nvPr/>
            </p:nvSpPr>
            <p:spPr>
              <a:xfrm>
                <a:off x="2739073" y="5809755"/>
                <a:ext cx="2521057" cy="387234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77"/>
                  </a:rPr>
                  <a:t>ИНСТРУМЕНТЫ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674F6F-B5F4-2EAB-2A88-97B6499A9ED5}"/>
                  </a:ext>
                </a:extLst>
              </p:cNvPr>
              <p:cNvSpPr txBox="1"/>
              <p:nvPr/>
            </p:nvSpPr>
            <p:spPr>
              <a:xfrm>
                <a:off x="4843993" y="4352285"/>
                <a:ext cx="2106946" cy="561440"/>
              </a:xfrm>
              <a:prstGeom prst="rect">
                <a:avLst/>
              </a:prstGeom>
              <a:noFill/>
            </p:spPr>
            <p:txBody>
              <a:bodyPr wrap="none" lIns="0" tIns="0" rIns="0" bIns="45720" rtlCol="0">
                <a:noAutofit/>
              </a:bodyPr>
              <a:lstStyle/>
              <a:p>
                <a:pPr algn="ctr"/>
                <a:r>
                  <a:rPr lang="ru-RU" sz="1200" spc="-5" dirty="0">
                    <a:solidFill>
                      <a:srgbClr val="041C48"/>
                    </a:solidFill>
                    <a:latin typeface="Montserrat" pitchFamily="2" charset="77"/>
                    <a:cs typeface="Georgia"/>
                  </a:rPr>
                  <a:t>ЦИФРОВАЯ</a:t>
                </a:r>
              </a:p>
              <a:p>
                <a:pPr algn="ctr"/>
                <a:r>
                  <a:rPr lang="ru-RU" sz="1200" spc="-5" dirty="0">
                    <a:solidFill>
                      <a:srgbClr val="041C48"/>
                    </a:solidFill>
                    <a:latin typeface="Montserrat" pitchFamily="2" charset="77"/>
                  </a:rPr>
                  <a:t>ТРАНСФОРМАЦИЯ</a:t>
                </a:r>
                <a:endParaRPr lang="ru-RU" sz="1200" dirty="0">
                  <a:latin typeface="Montserrat" pitchFamily="2" charset="77"/>
                </a:endParaRPr>
              </a:p>
            </p:txBody>
          </p:sp>
          <p:sp>
            <p:nvSpPr>
              <p:cNvPr id="11" name="Овал 31">
                <a:extLst>
                  <a:ext uri="{FF2B5EF4-FFF2-40B4-BE49-F238E27FC236}">
                    <a16:creationId xmlns:a16="http://schemas.microsoft.com/office/drawing/2014/main" id="{6E291D9B-36C0-12B6-F51C-738D79C38DED}"/>
                  </a:ext>
                </a:extLst>
              </p:cNvPr>
              <p:cNvSpPr/>
              <p:nvPr/>
            </p:nvSpPr>
            <p:spPr>
              <a:xfrm>
                <a:off x="6261945" y="5809755"/>
                <a:ext cx="2521057" cy="387234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77"/>
                  </a:rPr>
                  <a:t>ТЕХНОЛОГИИ</a:t>
                </a:r>
              </a:p>
            </p:txBody>
          </p:sp>
          <p:sp>
            <p:nvSpPr>
              <p:cNvPr id="12" name="Овал 31">
                <a:extLst>
                  <a:ext uri="{FF2B5EF4-FFF2-40B4-BE49-F238E27FC236}">
                    <a16:creationId xmlns:a16="http://schemas.microsoft.com/office/drawing/2014/main" id="{DD67C8A0-8C55-10EA-95C6-7AC98AD19999}"/>
                  </a:ext>
                </a:extLst>
              </p:cNvPr>
              <p:cNvSpPr/>
              <p:nvPr/>
            </p:nvSpPr>
            <p:spPr>
              <a:xfrm>
                <a:off x="4684498" y="2593478"/>
                <a:ext cx="2521057" cy="387234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latin typeface="Montserrat" pitchFamily="2" charset="77"/>
                  </a:rPr>
                  <a:t>ОПЕРАЦИОННАЯ МОДЕЛЬ</a:t>
                </a:r>
                <a:endParaRPr kumimoji="0" lang="ru-RU" sz="1200" b="1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55845-6548-335C-ACCF-7E411CAEFAAB}"/>
              </a:ext>
            </a:extLst>
          </p:cNvPr>
          <p:cNvSpPr/>
          <p:nvPr/>
        </p:nvSpPr>
        <p:spPr>
          <a:xfrm>
            <a:off x="559130" y="2161310"/>
            <a:ext cx="5224153" cy="2980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37022"/>
                </a:solidFill>
                <a:latin typeface="Montserrat" pitchFamily="2" charset="77"/>
              </a:rPr>
              <a:t>Цифровая трансформация </a:t>
            </a:r>
            <a:r>
              <a:rPr lang="ru-RU" sz="2400" dirty="0">
                <a:solidFill>
                  <a:srgbClr val="F37022"/>
                </a:solidFill>
                <a:latin typeface="Montserrat" pitchFamily="2" charset="77"/>
              </a:rPr>
              <a:t>–</a:t>
            </a:r>
            <a:r>
              <a:rPr lang="ru-RU" sz="2400" dirty="0">
                <a:solidFill>
                  <a:schemeClr val="tx1"/>
                </a:solidFill>
                <a:latin typeface="Montserrat" pitchFamily="2" charset="77"/>
              </a:rPr>
              <a:t> использует существующие наборы данных для создания умных сервисов для повышения эффективности производства и снижения влияния человеческого фактора. </a:t>
            </a:r>
            <a:endParaRPr lang="en-RU" sz="2400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228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5B474-008E-5670-E217-958D31670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11C2-C3C4-4C91-933C-D603FB3F8FD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4E7AB-F77F-9C3E-30D8-87D4A5A99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2225" y="185624"/>
            <a:ext cx="9295562" cy="742315"/>
          </a:xfrm>
        </p:spPr>
        <p:txBody>
          <a:bodyPr>
            <a:normAutofit/>
          </a:bodyPr>
          <a:lstStyle/>
          <a:p>
            <a:r>
              <a:rPr lang="ru-RU" sz="2600" dirty="0">
                <a:cs typeface="Arial" panose="020B0604020202020204" pitchFamily="34" charset="0"/>
              </a:rPr>
              <a:t>Формирование среды для цифровой трансформации и генерации идей</a:t>
            </a:r>
            <a:endParaRPr lang="ru-RU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2D3F14-BD95-5979-1F92-248EBE80FD59}"/>
              </a:ext>
            </a:extLst>
          </p:cNvPr>
          <p:cNvSpPr txBox="1"/>
          <p:nvPr/>
        </p:nvSpPr>
        <p:spPr>
          <a:xfrm>
            <a:off x="4857993" y="1503759"/>
            <a:ext cx="733400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ФАКТОРЫ СОЗДАНИЯ СРЕДЫ ДЛЯ ГЕНЕРАЦИИ ИДЕЙ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07CD3724-E240-7862-91BB-68DB08AF6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8494"/>
              </p:ext>
            </p:extLst>
          </p:nvPr>
        </p:nvGraphicFramePr>
        <p:xfrm>
          <a:off x="5255844" y="1902217"/>
          <a:ext cx="6582992" cy="415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27">
                  <a:extLst>
                    <a:ext uri="{9D8B030D-6E8A-4147-A177-3AD203B41FA5}">
                      <a16:colId xmlns:a16="http://schemas.microsoft.com/office/drawing/2014/main" val="2714291796"/>
                    </a:ext>
                  </a:extLst>
                </a:gridCol>
                <a:gridCol w="6341565">
                  <a:extLst>
                    <a:ext uri="{9D8B030D-6E8A-4147-A177-3AD203B41FA5}">
                      <a16:colId xmlns:a16="http://schemas.microsoft.com/office/drawing/2014/main" val="179300153"/>
                    </a:ext>
                  </a:extLst>
                </a:gridCol>
              </a:tblGrid>
              <a:tr h="1084929">
                <a:tc>
                  <a:txBody>
                    <a:bodyPr/>
                    <a:lstStyle/>
                    <a:p>
                      <a:endParaRPr lang="ru-RU">
                        <a:latin typeface="Montserra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Создание системы для быстрой и удобной </a:t>
                      </a:r>
                      <a:b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подачи заявок по новым инициативам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397828"/>
                  </a:ext>
                </a:extLst>
              </a:tr>
              <a:tr h="1024289">
                <a:tc>
                  <a:txBody>
                    <a:bodyPr/>
                    <a:lstStyle/>
                    <a:p>
                      <a:endParaRPr lang="ru-RU">
                        <a:latin typeface="Montserra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Внедрение системы денежной и нематериальной мотивации за предложенные инициативы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82964"/>
                  </a:ext>
                </a:extLst>
              </a:tr>
              <a:tr h="1024289">
                <a:tc>
                  <a:txBody>
                    <a:bodyPr/>
                    <a:lstStyle/>
                    <a:p>
                      <a:endParaRPr lang="ru-RU">
                        <a:latin typeface="Montserra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Регулярные образовательные сессии для сотрудников </a:t>
                      </a:r>
                      <a:b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и обзор международных практик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302465"/>
                  </a:ext>
                </a:extLst>
              </a:tr>
              <a:tr h="1024289">
                <a:tc>
                  <a:txBody>
                    <a:bodyPr/>
                    <a:lstStyle/>
                    <a:p>
                      <a:endParaRPr lang="ru-RU">
                        <a:latin typeface="Montserra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Внедрение регулярных дизайн-семинаров </a:t>
                      </a:r>
                      <a:b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и выездных сессий по генерации идей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983450"/>
                  </a:ext>
                </a:extLst>
              </a:tr>
            </a:tbl>
          </a:graphicData>
        </a:graphic>
      </p:graphicFrame>
      <p:grpSp>
        <p:nvGrpSpPr>
          <p:cNvPr id="16" name="Group 60">
            <a:extLst>
              <a:ext uri="{FF2B5EF4-FFF2-40B4-BE49-F238E27FC236}">
                <a16:creationId xmlns:a16="http://schemas.microsoft.com/office/drawing/2014/main" id="{F6BB45AE-75BE-1F3F-5740-C2A0D08156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67195" y="3222992"/>
            <a:ext cx="336348" cy="504522"/>
            <a:chOff x="1442" y="1722"/>
            <a:chExt cx="284" cy="426"/>
          </a:xfrm>
          <a:solidFill>
            <a:srgbClr val="F37022"/>
          </a:solidFill>
        </p:grpSpPr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2DE54A06-D493-4271-AD98-DCE8DD05A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2" y="1864"/>
              <a:ext cx="284" cy="284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2 h 192"/>
                <a:gd name="T12" fmla="*/ 12 w 192"/>
                <a:gd name="T13" fmla="*/ 96 h 192"/>
                <a:gd name="T14" fmla="*/ 96 w 192"/>
                <a:gd name="T15" fmla="*/ 180 h 192"/>
                <a:gd name="T16" fmla="*/ 180 w 192"/>
                <a:gd name="T17" fmla="*/ 96 h 192"/>
                <a:gd name="T18" fmla="*/ 96 w 192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4"/>
                    <a:pt x="43" y="0"/>
                    <a:pt x="96" y="0"/>
                  </a:cubicBezTo>
                  <a:cubicBezTo>
                    <a:pt x="149" y="0"/>
                    <a:pt x="192" y="44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50" y="12"/>
                    <a:pt x="12" y="50"/>
                    <a:pt x="12" y="96"/>
                  </a:cubicBezTo>
                  <a:cubicBezTo>
                    <a:pt x="12" y="143"/>
                    <a:pt x="50" y="180"/>
                    <a:pt x="96" y="180"/>
                  </a:cubicBezTo>
                  <a:cubicBezTo>
                    <a:pt x="142" y="180"/>
                    <a:pt x="180" y="143"/>
                    <a:pt x="180" y="96"/>
                  </a:cubicBezTo>
                  <a:cubicBezTo>
                    <a:pt x="180" y="50"/>
                    <a:pt x="142" y="12"/>
                    <a:pt x="9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9D1C9315-F031-C123-AA67-CDCB8A9F5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" y="1917"/>
              <a:ext cx="179" cy="171"/>
            </a:xfrm>
            <a:custGeom>
              <a:avLst/>
              <a:gdLst>
                <a:gd name="T0" fmla="*/ 96 w 121"/>
                <a:gd name="T1" fmla="*/ 114 h 115"/>
                <a:gd name="T2" fmla="*/ 93 w 121"/>
                <a:gd name="T3" fmla="*/ 114 h 115"/>
                <a:gd name="T4" fmla="*/ 60 w 121"/>
                <a:gd name="T5" fmla="*/ 93 h 115"/>
                <a:gd name="T6" fmla="*/ 27 w 121"/>
                <a:gd name="T7" fmla="*/ 114 h 115"/>
                <a:gd name="T8" fmla="*/ 20 w 121"/>
                <a:gd name="T9" fmla="*/ 113 h 115"/>
                <a:gd name="T10" fmla="*/ 18 w 121"/>
                <a:gd name="T11" fmla="*/ 107 h 115"/>
                <a:gd name="T12" fmla="*/ 29 w 121"/>
                <a:gd name="T13" fmla="*/ 69 h 115"/>
                <a:gd name="T14" fmla="*/ 2 w 121"/>
                <a:gd name="T15" fmla="*/ 47 h 115"/>
                <a:gd name="T16" fmla="*/ 0 w 121"/>
                <a:gd name="T17" fmla="*/ 40 h 115"/>
                <a:gd name="T18" fmla="*/ 6 w 121"/>
                <a:gd name="T19" fmla="*/ 36 h 115"/>
                <a:gd name="T20" fmla="*/ 38 w 121"/>
                <a:gd name="T21" fmla="*/ 36 h 115"/>
                <a:gd name="T22" fmla="*/ 55 w 121"/>
                <a:gd name="T23" fmla="*/ 4 h 115"/>
                <a:gd name="T24" fmla="*/ 60 w 121"/>
                <a:gd name="T25" fmla="*/ 0 h 115"/>
                <a:gd name="T26" fmla="*/ 65 w 121"/>
                <a:gd name="T27" fmla="*/ 4 h 115"/>
                <a:gd name="T28" fmla="*/ 82 w 121"/>
                <a:gd name="T29" fmla="*/ 36 h 115"/>
                <a:gd name="T30" fmla="*/ 114 w 121"/>
                <a:gd name="T31" fmla="*/ 36 h 115"/>
                <a:gd name="T32" fmla="*/ 120 w 121"/>
                <a:gd name="T33" fmla="*/ 40 h 115"/>
                <a:gd name="T34" fmla="*/ 118 w 121"/>
                <a:gd name="T35" fmla="*/ 47 h 115"/>
                <a:gd name="T36" fmla="*/ 91 w 121"/>
                <a:gd name="T37" fmla="*/ 69 h 115"/>
                <a:gd name="T38" fmla="*/ 102 w 121"/>
                <a:gd name="T39" fmla="*/ 107 h 115"/>
                <a:gd name="T40" fmla="*/ 100 w 121"/>
                <a:gd name="T41" fmla="*/ 113 h 115"/>
                <a:gd name="T42" fmla="*/ 96 w 121"/>
                <a:gd name="T43" fmla="*/ 114 h 115"/>
                <a:gd name="T44" fmla="*/ 60 w 121"/>
                <a:gd name="T45" fmla="*/ 80 h 115"/>
                <a:gd name="T46" fmla="*/ 63 w 121"/>
                <a:gd name="T47" fmla="*/ 81 h 115"/>
                <a:gd name="T48" fmla="*/ 86 w 121"/>
                <a:gd name="T49" fmla="*/ 95 h 115"/>
                <a:gd name="T50" fmla="*/ 78 w 121"/>
                <a:gd name="T51" fmla="*/ 68 h 115"/>
                <a:gd name="T52" fmla="*/ 80 w 121"/>
                <a:gd name="T53" fmla="*/ 62 h 115"/>
                <a:gd name="T54" fmla="*/ 97 w 121"/>
                <a:gd name="T55" fmla="*/ 48 h 115"/>
                <a:gd name="T56" fmla="*/ 78 w 121"/>
                <a:gd name="T57" fmla="*/ 48 h 115"/>
                <a:gd name="T58" fmla="*/ 73 w 121"/>
                <a:gd name="T59" fmla="*/ 45 h 115"/>
                <a:gd name="T60" fmla="*/ 60 w 121"/>
                <a:gd name="T61" fmla="*/ 20 h 115"/>
                <a:gd name="T62" fmla="*/ 47 w 121"/>
                <a:gd name="T63" fmla="*/ 45 h 115"/>
                <a:gd name="T64" fmla="*/ 42 w 121"/>
                <a:gd name="T65" fmla="*/ 48 h 115"/>
                <a:gd name="T66" fmla="*/ 23 w 121"/>
                <a:gd name="T67" fmla="*/ 48 h 115"/>
                <a:gd name="T68" fmla="*/ 40 w 121"/>
                <a:gd name="T69" fmla="*/ 62 h 115"/>
                <a:gd name="T70" fmla="*/ 42 w 121"/>
                <a:gd name="T71" fmla="*/ 68 h 115"/>
                <a:gd name="T72" fmla="*/ 34 w 121"/>
                <a:gd name="T73" fmla="*/ 95 h 115"/>
                <a:gd name="T74" fmla="*/ 57 w 121"/>
                <a:gd name="T75" fmla="*/ 81 h 115"/>
                <a:gd name="T76" fmla="*/ 60 w 121"/>
                <a:gd name="T77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15">
                  <a:moveTo>
                    <a:pt x="96" y="114"/>
                  </a:moveTo>
                  <a:cubicBezTo>
                    <a:pt x="95" y="114"/>
                    <a:pt x="94" y="114"/>
                    <a:pt x="93" y="114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5" y="115"/>
                    <a:pt x="22" y="115"/>
                    <a:pt x="20" y="113"/>
                  </a:cubicBezTo>
                  <a:cubicBezTo>
                    <a:pt x="18" y="112"/>
                    <a:pt x="18" y="109"/>
                    <a:pt x="18" y="10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1" y="38"/>
                    <a:pt x="3" y="36"/>
                    <a:pt x="6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6" y="2"/>
                    <a:pt x="58" y="0"/>
                    <a:pt x="60" y="0"/>
                  </a:cubicBezTo>
                  <a:cubicBezTo>
                    <a:pt x="62" y="0"/>
                    <a:pt x="64" y="2"/>
                    <a:pt x="65" y="4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9" y="38"/>
                    <a:pt x="120" y="40"/>
                  </a:cubicBezTo>
                  <a:cubicBezTo>
                    <a:pt x="121" y="43"/>
                    <a:pt x="120" y="46"/>
                    <a:pt x="118" y="47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9"/>
                    <a:pt x="102" y="112"/>
                    <a:pt x="100" y="113"/>
                  </a:cubicBezTo>
                  <a:cubicBezTo>
                    <a:pt x="99" y="114"/>
                    <a:pt x="97" y="114"/>
                    <a:pt x="96" y="114"/>
                  </a:cubicBezTo>
                  <a:close/>
                  <a:moveTo>
                    <a:pt x="60" y="80"/>
                  </a:moveTo>
                  <a:cubicBezTo>
                    <a:pt x="61" y="80"/>
                    <a:pt x="62" y="80"/>
                    <a:pt x="63" y="81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6"/>
                    <a:pt x="78" y="63"/>
                    <a:pt x="80" y="62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6" y="48"/>
                    <a:pt x="74" y="47"/>
                    <a:pt x="73" y="45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7"/>
                    <a:pt x="44" y="48"/>
                    <a:pt x="42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63"/>
                    <a:pt x="42" y="66"/>
                    <a:pt x="42" y="68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8" y="80"/>
                    <a:pt x="59" y="80"/>
                    <a:pt x="6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D9949AB9-DCE0-918C-6843-DAFF2397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1722"/>
              <a:ext cx="124" cy="142"/>
            </a:xfrm>
            <a:custGeom>
              <a:avLst/>
              <a:gdLst>
                <a:gd name="T0" fmla="*/ 25 w 84"/>
                <a:gd name="T1" fmla="*/ 96 h 96"/>
                <a:gd name="T2" fmla="*/ 19 w 84"/>
                <a:gd name="T3" fmla="*/ 92 h 96"/>
                <a:gd name="T4" fmla="*/ 0 w 84"/>
                <a:gd name="T5" fmla="*/ 38 h 96"/>
                <a:gd name="T6" fmla="*/ 0 w 84"/>
                <a:gd name="T7" fmla="*/ 36 h 96"/>
                <a:gd name="T8" fmla="*/ 0 w 84"/>
                <a:gd name="T9" fmla="*/ 6 h 96"/>
                <a:gd name="T10" fmla="*/ 6 w 84"/>
                <a:gd name="T11" fmla="*/ 0 h 96"/>
                <a:gd name="T12" fmla="*/ 78 w 84"/>
                <a:gd name="T13" fmla="*/ 0 h 96"/>
                <a:gd name="T14" fmla="*/ 84 w 84"/>
                <a:gd name="T15" fmla="*/ 6 h 96"/>
                <a:gd name="T16" fmla="*/ 78 w 84"/>
                <a:gd name="T17" fmla="*/ 12 h 96"/>
                <a:gd name="T18" fmla="*/ 12 w 84"/>
                <a:gd name="T19" fmla="*/ 12 h 96"/>
                <a:gd name="T20" fmla="*/ 12 w 84"/>
                <a:gd name="T21" fmla="*/ 35 h 96"/>
                <a:gd name="T22" fmla="*/ 30 w 84"/>
                <a:gd name="T23" fmla="*/ 88 h 96"/>
                <a:gd name="T24" fmla="*/ 26 w 84"/>
                <a:gd name="T25" fmla="*/ 96 h 96"/>
                <a:gd name="T26" fmla="*/ 25 w 84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96">
                  <a:moveTo>
                    <a:pt x="25" y="96"/>
                  </a:moveTo>
                  <a:cubicBezTo>
                    <a:pt x="22" y="96"/>
                    <a:pt x="20" y="95"/>
                    <a:pt x="19" y="9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1" y="92"/>
                    <a:pt x="30" y="95"/>
                    <a:pt x="26" y="96"/>
                  </a:cubicBezTo>
                  <a:cubicBezTo>
                    <a:pt x="26" y="96"/>
                    <a:pt x="25" y="96"/>
                    <a:pt x="2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0" name="Freeform 64">
              <a:extLst>
                <a:ext uri="{FF2B5EF4-FFF2-40B4-BE49-F238E27FC236}">
                  <a16:creationId xmlns:a16="http://schemas.microsoft.com/office/drawing/2014/main" id="{6B66FA03-B7E7-2330-E868-9A56C411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722"/>
              <a:ext cx="125" cy="142"/>
            </a:xfrm>
            <a:custGeom>
              <a:avLst/>
              <a:gdLst>
                <a:gd name="T0" fmla="*/ 61 w 84"/>
                <a:gd name="T1" fmla="*/ 96 h 96"/>
                <a:gd name="T2" fmla="*/ 59 w 84"/>
                <a:gd name="T3" fmla="*/ 96 h 96"/>
                <a:gd name="T4" fmla="*/ 55 w 84"/>
                <a:gd name="T5" fmla="*/ 89 h 96"/>
                <a:gd name="T6" fmla="*/ 72 w 84"/>
                <a:gd name="T7" fmla="*/ 35 h 96"/>
                <a:gd name="T8" fmla="*/ 72 w 84"/>
                <a:gd name="T9" fmla="*/ 12 h 96"/>
                <a:gd name="T10" fmla="*/ 6 w 84"/>
                <a:gd name="T11" fmla="*/ 12 h 96"/>
                <a:gd name="T12" fmla="*/ 0 w 84"/>
                <a:gd name="T13" fmla="*/ 6 h 96"/>
                <a:gd name="T14" fmla="*/ 6 w 84"/>
                <a:gd name="T15" fmla="*/ 0 h 96"/>
                <a:gd name="T16" fmla="*/ 78 w 84"/>
                <a:gd name="T17" fmla="*/ 0 h 96"/>
                <a:gd name="T18" fmla="*/ 84 w 84"/>
                <a:gd name="T19" fmla="*/ 6 h 96"/>
                <a:gd name="T20" fmla="*/ 84 w 84"/>
                <a:gd name="T21" fmla="*/ 36 h 96"/>
                <a:gd name="T22" fmla="*/ 84 w 84"/>
                <a:gd name="T23" fmla="*/ 38 h 96"/>
                <a:gd name="T24" fmla="*/ 66 w 84"/>
                <a:gd name="T25" fmla="*/ 92 h 96"/>
                <a:gd name="T26" fmla="*/ 61 w 84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96">
                  <a:moveTo>
                    <a:pt x="61" y="96"/>
                  </a:moveTo>
                  <a:cubicBezTo>
                    <a:pt x="60" y="96"/>
                    <a:pt x="60" y="96"/>
                    <a:pt x="59" y="96"/>
                  </a:cubicBezTo>
                  <a:cubicBezTo>
                    <a:pt x="56" y="95"/>
                    <a:pt x="54" y="92"/>
                    <a:pt x="55" y="89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3"/>
                    <a:pt x="84" y="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6" y="95"/>
                    <a:pt x="63" y="96"/>
                    <a:pt x="6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id="{1377D074-B97E-593E-2B7C-AEB6A833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722"/>
              <a:ext cx="18" cy="125"/>
            </a:xfrm>
            <a:custGeom>
              <a:avLst/>
              <a:gdLst>
                <a:gd name="T0" fmla="*/ 6 w 12"/>
                <a:gd name="T1" fmla="*/ 84 h 84"/>
                <a:gd name="T2" fmla="*/ 0 w 12"/>
                <a:gd name="T3" fmla="*/ 78 h 84"/>
                <a:gd name="T4" fmla="*/ 0 w 12"/>
                <a:gd name="T5" fmla="*/ 6 h 84"/>
                <a:gd name="T6" fmla="*/ 6 w 12"/>
                <a:gd name="T7" fmla="*/ 0 h 84"/>
                <a:gd name="T8" fmla="*/ 12 w 12"/>
                <a:gd name="T9" fmla="*/ 6 h 84"/>
                <a:gd name="T10" fmla="*/ 12 w 12"/>
                <a:gd name="T11" fmla="*/ 78 h 84"/>
                <a:gd name="T12" fmla="*/ 6 w 1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4">
                  <a:moveTo>
                    <a:pt x="6" y="84"/>
                  </a:moveTo>
                  <a:cubicBezTo>
                    <a:pt x="3" y="84"/>
                    <a:pt x="0" y="82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2"/>
                    <a:pt x="9" y="84"/>
                    <a:pt x="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8505F1B6-62C6-E79B-5046-D96004137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1722"/>
              <a:ext cx="18" cy="125"/>
            </a:xfrm>
            <a:custGeom>
              <a:avLst/>
              <a:gdLst>
                <a:gd name="T0" fmla="*/ 6 w 12"/>
                <a:gd name="T1" fmla="*/ 84 h 84"/>
                <a:gd name="T2" fmla="*/ 0 w 12"/>
                <a:gd name="T3" fmla="*/ 78 h 84"/>
                <a:gd name="T4" fmla="*/ 0 w 12"/>
                <a:gd name="T5" fmla="*/ 6 h 84"/>
                <a:gd name="T6" fmla="*/ 6 w 12"/>
                <a:gd name="T7" fmla="*/ 0 h 84"/>
                <a:gd name="T8" fmla="*/ 12 w 12"/>
                <a:gd name="T9" fmla="*/ 6 h 84"/>
                <a:gd name="T10" fmla="*/ 12 w 12"/>
                <a:gd name="T11" fmla="*/ 78 h 84"/>
                <a:gd name="T12" fmla="*/ 6 w 1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4">
                  <a:moveTo>
                    <a:pt x="6" y="84"/>
                  </a:moveTo>
                  <a:cubicBezTo>
                    <a:pt x="3" y="84"/>
                    <a:pt x="0" y="82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2"/>
                    <a:pt x="9" y="84"/>
                    <a:pt x="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3" name="Freeform 67">
              <a:extLst>
                <a:ext uri="{FF2B5EF4-FFF2-40B4-BE49-F238E27FC236}">
                  <a16:creationId xmlns:a16="http://schemas.microsoft.com/office/drawing/2014/main" id="{8360ACBF-F90C-1AA5-705F-F7B97984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722"/>
              <a:ext cx="18" cy="125"/>
            </a:xfrm>
            <a:custGeom>
              <a:avLst/>
              <a:gdLst>
                <a:gd name="T0" fmla="*/ 6 w 12"/>
                <a:gd name="T1" fmla="*/ 84 h 84"/>
                <a:gd name="T2" fmla="*/ 0 w 12"/>
                <a:gd name="T3" fmla="*/ 78 h 84"/>
                <a:gd name="T4" fmla="*/ 0 w 12"/>
                <a:gd name="T5" fmla="*/ 6 h 84"/>
                <a:gd name="T6" fmla="*/ 6 w 12"/>
                <a:gd name="T7" fmla="*/ 0 h 84"/>
                <a:gd name="T8" fmla="*/ 12 w 12"/>
                <a:gd name="T9" fmla="*/ 6 h 84"/>
                <a:gd name="T10" fmla="*/ 12 w 12"/>
                <a:gd name="T11" fmla="*/ 78 h 84"/>
                <a:gd name="T12" fmla="*/ 6 w 12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4">
                  <a:moveTo>
                    <a:pt x="6" y="84"/>
                  </a:moveTo>
                  <a:cubicBezTo>
                    <a:pt x="3" y="84"/>
                    <a:pt x="0" y="82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2"/>
                    <a:pt x="9" y="84"/>
                    <a:pt x="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</p:grpSp>
      <p:grpSp>
        <p:nvGrpSpPr>
          <p:cNvPr id="24" name="Group 209">
            <a:extLst>
              <a:ext uri="{FF2B5EF4-FFF2-40B4-BE49-F238E27FC236}">
                <a16:creationId xmlns:a16="http://schemas.microsoft.com/office/drawing/2014/main" id="{3021C057-A655-7063-8BDF-6FFD1BE601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7256" y="4246429"/>
            <a:ext cx="516226" cy="504521"/>
            <a:chOff x="5687" y="662"/>
            <a:chExt cx="441" cy="431"/>
          </a:xfrm>
          <a:solidFill>
            <a:srgbClr val="F37022"/>
          </a:solidFill>
        </p:grpSpPr>
        <p:sp>
          <p:nvSpPr>
            <p:cNvPr id="25" name="Freeform 210">
              <a:extLst>
                <a:ext uri="{FF2B5EF4-FFF2-40B4-BE49-F238E27FC236}">
                  <a16:creationId xmlns:a16="http://schemas.microsoft.com/office/drawing/2014/main" id="{36CEBDA6-D55D-BC5A-69C6-A87858D17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" y="930"/>
              <a:ext cx="441" cy="163"/>
            </a:xfrm>
            <a:custGeom>
              <a:avLst/>
              <a:gdLst>
                <a:gd name="T0" fmla="*/ 282 w 288"/>
                <a:gd name="T1" fmla="*/ 109 h 109"/>
                <a:gd name="T2" fmla="*/ 6 w 288"/>
                <a:gd name="T3" fmla="*/ 109 h 109"/>
                <a:gd name="T4" fmla="*/ 0 w 288"/>
                <a:gd name="T5" fmla="*/ 103 h 109"/>
                <a:gd name="T6" fmla="*/ 0 w 288"/>
                <a:gd name="T7" fmla="*/ 73 h 109"/>
                <a:gd name="T8" fmla="*/ 35 w 288"/>
                <a:gd name="T9" fmla="*/ 22 h 109"/>
                <a:gd name="T10" fmla="*/ 36 w 288"/>
                <a:gd name="T11" fmla="*/ 22 h 109"/>
                <a:gd name="T12" fmla="*/ 112 w 288"/>
                <a:gd name="T13" fmla="*/ 1 h 109"/>
                <a:gd name="T14" fmla="*/ 119 w 288"/>
                <a:gd name="T15" fmla="*/ 5 h 109"/>
                <a:gd name="T16" fmla="*/ 115 w 288"/>
                <a:gd name="T17" fmla="*/ 13 h 109"/>
                <a:gd name="T18" fmla="*/ 39 w 288"/>
                <a:gd name="T19" fmla="*/ 34 h 109"/>
                <a:gd name="T20" fmla="*/ 12 w 288"/>
                <a:gd name="T21" fmla="*/ 73 h 109"/>
                <a:gd name="T22" fmla="*/ 12 w 288"/>
                <a:gd name="T23" fmla="*/ 97 h 109"/>
                <a:gd name="T24" fmla="*/ 276 w 288"/>
                <a:gd name="T25" fmla="*/ 97 h 109"/>
                <a:gd name="T26" fmla="*/ 276 w 288"/>
                <a:gd name="T27" fmla="*/ 73 h 109"/>
                <a:gd name="T28" fmla="*/ 249 w 288"/>
                <a:gd name="T29" fmla="*/ 34 h 109"/>
                <a:gd name="T30" fmla="*/ 173 w 288"/>
                <a:gd name="T31" fmla="*/ 13 h 109"/>
                <a:gd name="T32" fmla="*/ 169 w 288"/>
                <a:gd name="T33" fmla="*/ 5 h 109"/>
                <a:gd name="T34" fmla="*/ 176 w 288"/>
                <a:gd name="T35" fmla="*/ 1 h 109"/>
                <a:gd name="T36" fmla="*/ 253 w 288"/>
                <a:gd name="T37" fmla="*/ 22 h 109"/>
                <a:gd name="T38" fmla="*/ 253 w 288"/>
                <a:gd name="T39" fmla="*/ 22 h 109"/>
                <a:gd name="T40" fmla="*/ 288 w 288"/>
                <a:gd name="T41" fmla="*/ 73 h 109"/>
                <a:gd name="T42" fmla="*/ 288 w 288"/>
                <a:gd name="T43" fmla="*/ 103 h 109"/>
                <a:gd name="T44" fmla="*/ 282 w 288"/>
                <a:gd name="T4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109">
                  <a:moveTo>
                    <a:pt x="282" y="109"/>
                  </a:moveTo>
                  <a:cubicBezTo>
                    <a:pt x="6" y="109"/>
                    <a:pt x="6" y="109"/>
                    <a:pt x="6" y="109"/>
                  </a:cubicBezTo>
                  <a:cubicBezTo>
                    <a:pt x="3" y="109"/>
                    <a:pt x="0" y="106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0"/>
                    <a:pt x="14" y="30"/>
                    <a:pt x="35" y="22"/>
                  </a:cubicBezTo>
                  <a:cubicBezTo>
                    <a:pt x="35" y="22"/>
                    <a:pt x="36" y="22"/>
                    <a:pt x="36" y="2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5" y="0"/>
                    <a:pt x="118" y="2"/>
                    <a:pt x="119" y="5"/>
                  </a:cubicBezTo>
                  <a:cubicBezTo>
                    <a:pt x="120" y="8"/>
                    <a:pt x="118" y="12"/>
                    <a:pt x="115" y="1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23" y="40"/>
                    <a:pt x="12" y="56"/>
                    <a:pt x="12" y="7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56"/>
                    <a:pt x="265" y="40"/>
                    <a:pt x="249" y="3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0" y="12"/>
                    <a:pt x="168" y="8"/>
                    <a:pt x="169" y="5"/>
                  </a:cubicBezTo>
                  <a:cubicBezTo>
                    <a:pt x="170" y="2"/>
                    <a:pt x="173" y="0"/>
                    <a:pt x="176" y="1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74" y="30"/>
                    <a:pt x="288" y="50"/>
                    <a:pt x="288" y="73"/>
                  </a:cubicBezTo>
                  <a:cubicBezTo>
                    <a:pt x="288" y="103"/>
                    <a:pt x="288" y="103"/>
                    <a:pt x="288" y="103"/>
                  </a:cubicBezTo>
                  <a:cubicBezTo>
                    <a:pt x="288" y="106"/>
                    <a:pt x="286" y="109"/>
                    <a:pt x="282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6" name="Freeform 211">
              <a:extLst>
                <a:ext uri="{FF2B5EF4-FFF2-40B4-BE49-F238E27FC236}">
                  <a16:creationId xmlns:a16="http://schemas.microsoft.com/office/drawing/2014/main" id="{313DC57F-4CC7-2CCE-FBC8-1EAB676DB4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" y="815"/>
              <a:ext cx="55" cy="27"/>
            </a:xfrm>
            <a:custGeom>
              <a:avLst/>
              <a:gdLst>
                <a:gd name="T0" fmla="*/ 30 w 36"/>
                <a:gd name="T1" fmla="*/ 18 h 18"/>
                <a:gd name="T2" fmla="*/ 24 w 36"/>
                <a:gd name="T3" fmla="*/ 12 h 18"/>
                <a:gd name="T4" fmla="*/ 20 w 36"/>
                <a:gd name="T5" fmla="*/ 12 h 18"/>
                <a:gd name="T6" fmla="*/ 18 w 36"/>
                <a:gd name="T7" fmla="*/ 12 h 18"/>
                <a:gd name="T8" fmla="*/ 17 w 36"/>
                <a:gd name="T9" fmla="*/ 12 h 18"/>
                <a:gd name="T10" fmla="*/ 12 w 36"/>
                <a:gd name="T11" fmla="*/ 12 h 18"/>
                <a:gd name="T12" fmla="*/ 6 w 36"/>
                <a:gd name="T13" fmla="*/ 18 h 18"/>
                <a:gd name="T14" fmla="*/ 0 w 36"/>
                <a:gd name="T15" fmla="*/ 12 h 18"/>
                <a:gd name="T16" fmla="*/ 3 w 36"/>
                <a:gd name="T17" fmla="*/ 3 h 18"/>
                <a:gd name="T18" fmla="*/ 17 w 36"/>
                <a:gd name="T19" fmla="*/ 0 h 18"/>
                <a:gd name="T20" fmla="*/ 18 w 36"/>
                <a:gd name="T21" fmla="*/ 0 h 18"/>
                <a:gd name="T22" fmla="*/ 20 w 36"/>
                <a:gd name="T23" fmla="*/ 0 h 18"/>
                <a:gd name="T24" fmla="*/ 33 w 36"/>
                <a:gd name="T25" fmla="*/ 3 h 18"/>
                <a:gd name="T26" fmla="*/ 36 w 36"/>
                <a:gd name="T27" fmla="*/ 12 h 18"/>
                <a:gd name="T28" fmla="*/ 30 w 36"/>
                <a:gd name="T29" fmla="*/ 18 h 18"/>
                <a:gd name="T30" fmla="*/ 24 w 36"/>
                <a:gd name="T31" fmla="*/ 11 h 18"/>
                <a:gd name="T32" fmla="*/ 24 w 36"/>
                <a:gd name="T33" fmla="*/ 11 h 18"/>
                <a:gd name="T34" fmla="*/ 12 w 36"/>
                <a:gd name="T35" fmla="*/ 11 h 18"/>
                <a:gd name="T36" fmla="*/ 12 w 36"/>
                <a:gd name="T37" fmla="*/ 11 h 18"/>
                <a:gd name="T38" fmla="*/ 12 w 36"/>
                <a:gd name="T3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8">
                  <a:moveTo>
                    <a:pt x="30" y="18"/>
                  </a:moveTo>
                  <a:cubicBezTo>
                    <a:pt x="27" y="18"/>
                    <a:pt x="24" y="15"/>
                    <a:pt x="24" y="12"/>
                  </a:cubicBezTo>
                  <a:cubicBezTo>
                    <a:pt x="23" y="12"/>
                    <a:pt x="21" y="12"/>
                    <a:pt x="2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5"/>
                    <a:pt x="10" y="18"/>
                    <a:pt x="6" y="18"/>
                  </a:cubicBezTo>
                  <a:cubicBezTo>
                    <a:pt x="3" y="18"/>
                    <a:pt x="0" y="15"/>
                    <a:pt x="0" y="12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7" y="0"/>
                    <a:pt x="12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9" y="0"/>
                    <a:pt x="33" y="3"/>
                  </a:cubicBezTo>
                  <a:cubicBezTo>
                    <a:pt x="35" y="5"/>
                    <a:pt x="36" y="8"/>
                    <a:pt x="36" y="12"/>
                  </a:cubicBezTo>
                  <a:cubicBezTo>
                    <a:pt x="36" y="15"/>
                    <a:pt x="34" y="18"/>
                    <a:pt x="30" y="18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7" name="Freeform 212">
              <a:extLst>
                <a:ext uri="{FF2B5EF4-FFF2-40B4-BE49-F238E27FC236}">
                  <a16:creationId xmlns:a16="http://schemas.microsoft.com/office/drawing/2014/main" id="{95E2509C-89E2-A424-0356-DC2055EC5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" y="815"/>
              <a:ext cx="55" cy="27"/>
            </a:xfrm>
            <a:custGeom>
              <a:avLst/>
              <a:gdLst>
                <a:gd name="T0" fmla="*/ 30 w 36"/>
                <a:gd name="T1" fmla="*/ 18 h 18"/>
                <a:gd name="T2" fmla="*/ 24 w 36"/>
                <a:gd name="T3" fmla="*/ 12 h 18"/>
                <a:gd name="T4" fmla="*/ 20 w 36"/>
                <a:gd name="T5" fmla="*/ 12 h 18"/>
                <a:gd name="T6" fmla="*/ 18 w 36"/>
                <a:gd name="T7" fmla="*/ 12 h 18"/>
                <a:gd name="T8" fmla="*/ 17 w 36"/>
                <a:gd name="T9" fmla="*/ 12 h 18"/>
                <a:gd name="T10" fmla="*/ 12 w 36"/>
                <a:gd name="T11" fmla="*/ 12 h 18"/>
                <a:gd name="T12" fmla="*/ 6 w 36"/>
                <a:gd name="T13" fmla="*/ 18 h 18"/>
                <a:gd name="T14" fmla="*/ 0 w 36"/>
                <a:gd name="T15" fmla="*/ 12 h 18"/>
                <a:gd name="T16" fmla="*/ 3 w 36"/>
                <a:gd name="T17" fmla="*/ 3 h 18"/>
                <a:gd name="T18" fmla="*/ 17 w 36"/>
                <a:gd name="T19" fmla="*/ 0 h 18"/>
                <a:gd name="T20" fmla="*/ 18 w 36"/>
                <a:gd name="T21" fmla="*/ 0 h 18"/>
                <a:gd name="T22" fmla="*/ 20 w 36"/>
                <a:gd name="T23" fmla="*/ 0 h 18"/>
                <a:gd name="T24" fmla="*/ 33 w 36"/>
                <a:gd name="T25" fmla="*/ 3 h 18"/>
                <a:gd name="T26" fmla="*/ 36 w 36"/>
                <a:gd name="T27" fmla="*/ 12 h 18"/>
                <a:gd name="T28" fmla="*/ 30 w 36"/>
                <a:gd name="T29" fmla="*/ 18 h 18"/>
                <a:gd name="T30" fmla="*/ 24 w 36"/>
                <a:gd name="T31" fmla="*/ 11 h 18"/>
                <a:gd name="T32" fmla="*/ 24 w 36"/>
                <a:gd name="T33" fmla="*/ 11 h 18"/>
                <a:gd name="T34" fmla="*/ 12 w 36"/>
                <a:gd name="T35" fmla="*/ 11 h 18"/>
                <a:gd name="T36" fmla="*/ 12 w 36"/>
                <a:gd name="T3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18">
                  <a:moveTo>
                    <a:pt x="30" y="18"/>
                  </a:moveTo>
                  <a:cubicBezTo>
                    <a:pt x="27" y="18"/>
                    <a:pt x="24" y="15"/>
                    <a:pt x="24" y="12"/>
                  </a:cubicBezTo>
                  <a:cubicBezTo>
                    <a:pt x="23" y="12"/>
                    <a:pt x="21" y="12"/>
                    <a:pt x="2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5"/>
                    <a:pt x="10" y="18"/>
                    <a:pt x="6" y="18"/>
                  </a:cubicBezTo>
                  <a:cubicBezTo>
                    <a:pt x="3" y="18"/>
                    <a:pt x="0" y="15"/>
                    <a:pt x="0" y="12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7" y="0"/>
                    <a:pt x="12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9" y="0"/>
                    <a:pt x="33" y="3"/>
                  </a:cubicBezTo>
                  <a:cubicBezTo>
                    <a:pt x="35" y="5"/>
                    <a:pt x="36" y="8"/>
                    <a:pt x="36" y="12"/>
                  </a:cubicBezTo>
                  <a:cubicBezTo>
                    <a:pt x="36" y="15"/>
                    <a:pt x="34" y="18"/>
                    <a:pt x="30" y="18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8" name="Freeform 213">
              <a:extLst>
                <a:ext uri="{FF2B5EF4-FFF2-40B4-BE49-F238E27FC236}">
                  <a16:creationId xmlns:a16="http://schemas.microsoft.com/office/drawing/2014/main" id="{06FCB8C1-4152-BB78-0282-B0D10557C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" y="761"/>
              <a:ext cx="130" cy="206"/>
            </a:xfrm>
            <a:custGeom>
              <a:avLst/>
              <a:gdLst>
                <a:gd name="T0" fmla="*/ 79 w 85"/>
                <a:gd name="T1" fmla="*/ 138 h 138"/>
                <a:gd name="T2" fmla="*/ 13 w 85"/>
                <a:gd name="T3" fmla="*/ 77 h 138"/>
                <a:gd name="T4" fmla="*/ 0 w 85"/>
                <a:gd name="T5" fmla="*/ 54 h 138"/>
                <a:gd name="T6" fmla="*/ 13 w 85"/>
                <a:gd name="T7" fmla="*/ 31 h 138"/>
                <a:gd name="T8" fmla="*/ 13 w 85"/>
                <a:gd name="T9" fmla="*/ 6 h 138"/>
                <a:gd name="T10" fmla="*/ 19 w 85"/>
                <a:gd name="T11" fmla="*/ 0 h 138"/>
                <a:gd name="T12" fmla="*/ 25 w 85"/>
                <a:gd name="T13" fmla="*/ 6 h 138"/>
                <a:gd name="T14" fmla="*/ 25 w 85"/>
                <a:gd name="T15" fmla="*/ 36 h 138"/>
                <a:gd name="T16" fmla="*/ 19 w 85"/>
                <a:gd name="T17" fmla="*/ 42 h 138"/>
                <a:gd name="T18" fmla="*/ 12 w 85"/>
                <a:gd name="T19" fmla="*/ 54 h 138"/>
                <a:gd name="T20" fmla="*/ 19 w 85"/>
                <a:gd name="T21" fmla="*/ 66 h 138"/>
                <a:gd name="T22" fmla="*/ 25 w 85"/>
                <a:gd name="T23" fmla="*/ 72 h 138"/>
                <a:gd name="T24" fmla="*/ 79 w 85"/>
                <a:gd name="T25" fmla="*/ 126 h 138"/>
                <a:gd name="T26" fmla="*/ 85 w 85"/>
                <a:gd name="T27" fmla="*/ 132 h 138"/>
                <a:gd name="T28" fmla="*/ 79 w 85"/>
                <a:gd name="T2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38">
                  <a:moveTo>
                    <a:pt x="79" y="138"/>
                  </a:moveTo>
                  <a:cubicBezTo>
                    <a:pt x="60" y="138"/>
                    <a:pt x="17" y="114"/>
                    <a:pt x="13" y="77"/>
                  </a:cubicBezTo>
                  <a:cubicBezTo>
                    <a:pt x="5" y="74"/>
                    <a:pt x="0" y="65"/>
                    <a:pt x="0" y="54"/>
                  </a:cubicBezTo>
                  <a:cubicBezTo>
                    <a:pt x="0" y="43"/>
                    <a:pt x="5" y="34"/>
                    <a:pt x="13" y="3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6" y="0"/>
                    <a:pt x="19" y="0"/>
                  </a:cubicBezTo>
                  <a:cubicBezTo>
                    <a:pt x="23" y="0"/>
                    <a:pt x="25" y="3"/>
                    <a:pt x="25" y="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9"/>
                    <a:pt x="23" y="42"/>
                    <a:pt x="19" y="42"/>
                  </a:cubicBezTo>
                  <a:cubicBezTo>
                    <a:pt x="13" y="42"/>
                    <a:pt x="12" y="50"/>
                    <a:pt x="12" y="54"/>
                  </a:cubicBezTo>
                  <a:cubicBezTo>
                    <a:pt x="12" y="58"/>
                    <a:pt x="13" y="66"/>
                    <a:pt x="19" y="66"/>
                  </a:cubicBezTo>
                  <a:cubicBezTo>
                    <a:pt x="23" y="66"/>
                    <a:pt x="25" y="69"/>
                    <a:pt x="25" y="72"/>
                  </a:cubicBezTo>
                  <a:cubicBezTo>
                    <a:pt x="25" y="103"/>
                    <a:pt x="63" y="126"/>
                    <a:pt x="79" y="126"/>
                  </a:cubicBezTo>
                  <a:cubicBezTo>
                    <a:pt x="83" y="126"/>
                    <a:pt x="85" y="129"/>
                    <a:pt x="85" y="132"/>
                  </a:cubicBezTo>
                  <a:cubicBezTo>
                    <a:pt x="85" y="135"/>
                    <a:pt x="83" y="138"/>
                    <a:pt x="7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29" name="Freeform 214">
              <a:extLst>
                <a:ext uri="{FF2B5EF4-FFF2-40B4-BE49-F238E27FC236}">
                  <a16:creationId xmlns:a16="http://schemas.microsoft.com/office/drawing/2014/main" id="{ADBAAF2E-3D26-3CD7-57B5-DA60C837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" y="761"/>
              <a:ext cx="132" cy="206"/>
            </a:xfrm>
            <a:custGeom>
              <a:avLst/>
              <a:gdLst>
                <a:gd name="T0" fmla="*/ 6 w 86"/>
                <a:gd name="T1" fmla="*/ 138 h 138"/>
                <a:gd name="T2" fmla="*/ 0 w 86"/>
                <a:gd name="T3" fmla="*/ 132 h 138"/>
                <a:gd name="T4" fmla="*/ 6 w 86"/>
                <a:gd name="T5" fmla="*/ 126 h 138"/>
                <a:gd name="T6" fmla="*/ 60 w 86"/>
                <a:gd name="T7" fmla="*/ 72 h 138"/>
                <a:gd name="T8" fmla="*/ 66 w 86"/>
                <a:gd name="T9" fmla="*/ 66 h 138"/>
                <a:gd name="T10" fmla="*/ 71 w 86"/>
                <a:gd name="T11" fmla="*/ 63 h 138"/>
                <a:gd name="T12" fmla="*/ 74 w 86"/>
                <a:gd name="T13" fmla="*/ 54 h 138"/>
                <a:gd name="T14" fmla="*/ 66 w 86"/>
                <a:gd name="T15" fmla="*/ 42 h 138"/>
                <a:gd name="T16" fmla="*/ 60 w 86"/>
                <a:gd name="T17" fmla="*/ 36 h 138"/>
                <a:gd name="T18" fmla="*/ 60 w 86"/>
                <a:gd name="T19" fmla="*/ 6 h 138"/>
                <a:gd name="T20" fmla="*/ 66 w 86"/>
                <a:gd name="T21" fmla="*/ 0 h 138"/>
                <a:gd name="T22" fmla="*/ 72 w 86"/>
                <a:gd name="T23" fmla="*/ 6 h 138"/>
                <a:gd name="T24" fmla="*/ 72 w 86"/>
                <a:gd name="T25" fmla="*/ 31 h 138"/>
                <a:gd name="T26" fmla="*/ 86 w 86"/>
                <a:gd name="T27" fmla="*/ 54 h 138"/>
                <a:gd name="T28" fmla="*/ 81 w 86"/>
                <a:gd name="T29" fmla="*/ 70 h 138"/>
                <a:gd name="T30" fmla="*/ 72 w 86"/>
                <a:gd name="T31" fmla="*/ 77 h 138"/>
                <a:gd name="T32" fmla="*/ 6 w 86"/>
                <a:gd name="T3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38">
                  <a:moveTo>
                    <a:pt x="6" y="138"/>
                  </a:moveTo>
                  <a:cubicBezTo>
                    <a:pt x="3" y="138"/>
                    <a:pt x="0" y="135"/>
                    <a:pt x="0" y="132"/>
                  </a:cubicBezTo>
                  <a:cubicBezTo>
                    <a:pt x="0" y="129"/>
                    <a:pt x="3" y="126"/>
                    <a:pt x="6" y="126"/>
                  </a:cubicBezTo>
                  <a:cubicBezTo>
                    <a:pt x="22" y="126"/>
                    <a:pt x="60" y="103"/>
                    <a:pt x="60" y="72"/>
                  </a:cubicBezTo>
                  <a:cubicBezTo>
                    <a:pt x="60" y="69"/>
                    <a:pt x="63" y="66"/>
                    <a:pt x="66" y="66"/>
                  </a:cubicBezTo>
                  <a:cubicBezTo>
                    <a:pt x="68" y="66"/>
                    <a:pt x="70" y="66"/>
                    <a:pt x="71" y="63"/>
                  </a:cubicBezTo>
                  <a:cubicBezTo>
                    <a:pt x="73" y="61"/>
                    <a:pt x="74" y="57"/>
                    <a:pt x="74" y="54"/>
                  </a:cubicBezTo>
                  <a:cubicBezTo>
                    <a:pt x="74" y="50"/>
                    <a:pt x="72" y="42"/>
                    <a:pt x="66" y="42"/>
                  </a:cubicBezTo>
                  <a:cubicBezTo>
                    <a:pt x="63" y="42"/>
                    <a:pt x="60" y="39"/>
                    <a:pt x="60" y="3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63" y="0"/>
                    <a:pt x="66" y="0"/>
                  </a:cubicBezTo>
                  <a:cubicBezTo>
                    <a:pt x="70" y="0"/>
                    <a:pt x="72" y="3"/>
                    <a:pt x="72" y="6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0" y="34"/>
                    <a:pt x="86" y="43"/>
                    <a:pt x="86" y="54"/>
                  </a:cubicBezTo>
                  <a:cubicBezTo>
                    <a:pt x="86" y="60"/>
                    <a:pt x="84" y="65"/>
                    <a:pt x="81" y="70"/>
                  </a:cubicBezTo>
                  <a:cubicBezTo>
                    <a:pt x="79" y="73"/>
                    <a:pt x="76" y="76"/>
                    <a:pt x="72" y="77"/>
                  </a:cubicBezTo>
                  <a:cubicBezTo>
                    <a:pt x="68" y="114"/>
                    <a:pt x="25" y="138"/>
                    <a:pt x="6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0" name="Freeform 215">
              <a:extLst>
                <a:ext uri="{FF2B5EF4-FFF2-40B4-BE49-F238E27FC236}">
                  <a16:creationId xmlns:a16="http://schemas.microsoft.com/office/drawing/2014/main" id="{407A1550-644A-A7C5-BEFE-C5E552495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7" y="662"/>
              <a:ext cx="441" cy="90"/>
            </a:xfrm>
            <a:custGeom>
              <a:avLst/>
              <a:gdLst>
                <a:gd name="T0" fmla="*/ 144 w 288"/>
                <a:gd name="T1" fmla="*/ 60 h 60"/>
                <a:gd name="T2" fmla="*/ 143 w 288"/>
                <a:gd name="T3" fmla="*/ 60 h 60"/>
                <a:gd name="T4" fmla="*/ 5 w 288"/>
                <a:gd name="T5" fmla="*/ 36 h 60"/>
                <a:gd name="T6" fmla="*/ 0 w 288"/>
                <a:gd name="T7" fmla="*/ 30 h 60"/>
                <a:gd name="T8" fmla="*/ 5 w 288"/>
                <a:gd name="T9" fmla="*/ 24 h 60"/>
                <a:gd name="T10" fmla="*/ 143 w 288"/>
                <a:gd name="T11" fmla="*/ 0 h 60"/>
                <a:gd name="T12" fmla="*/ 145 w 288"/>
                <a:gd name="T13" fmla="*/ 0 h 60"/>
                <a:gd name="T14" fmla="*/ 283 w 288"/>
                <a:gd name="T15" fmla="*/ 24 h 60"/>
                <a:gd name="T16" fmla="*/ 288 w 288"/>
                <a:gd name="T17" fmla="*/ 30 h 60"/>
                <a:gd name="T18" fmla="*/ 283 w 288"/>
                <a:gd name="T19" fmla="*/ 36 h 60"/>
                <a:gd name="T20" fmla="*/ 145 w 288"/>
                <a:gd name="T21" fmla="*/ 60 h 60"/>
                <a:gd name="T22" fmla="*/ 144 w 288"/>
                <a:gd name="T23" fmla="*/ 60 h 60"/>
                <a:gd name="T24" fmla="*/ 41 w 288"/>
                <a:gd name="T25" fmla="*/ 30 h 60"/>
                <a:gd name="T26" fmla="*/ 144 w 288"/>
                <a:gd name="T27" fmla="*/ 48 h 60"/>
                <a:gd name="T28" fmla="*/ 247 w 288"/>
                <a:gd name="T29" fmla="*/ 30 h 60"/>
                <a:gd name="T30" fmla="*/ 144 w 288"/>
                <a:gd name="T31" fmla="*/ 12 h 60"/>
                <a:gd name="T32" fmla="*/ 41 w 288"/>
                <a:gd name="T3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60">
                  <a:moveTo>
                    <a:pt x="144" y="60"/>
                  </a:moveTo>
                  <a:cubicBezTo>
                    <a:pt x="144" y="60"/>
                    <a:pt x="144" y="60"/>
                    <a:pt x="143" y="6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2" y="35"/>
                    <a:pt x="0" y="33"/>
                    <a:pt x="0" y="30"/>
                  </a:cubicBezTo>
                  <a:cubicBezTo>
                    <a:pt x="0" y="27"/>
                    <a:pt x="2" y="24"/>
                    <a:pt x="5" y="24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5" y="0"/>
                    <a:pt x="145" y="0"/>
                  </a:cubicBezTo>
                  <a:cubicBezTo>
                    <a:pt x="283" y="24"/>
                    <a:pt x="283" y="24"/>
                    <a:pt x="283" y="24"/>
                  </a:cubicBezTo>
                  <a:cubicBezTo>
                    <a:pt x="286" y="24"/>
                    <a:pt x="288" y="27"/>
                    <a:pt x="288" y="30"/>
                  </a:cubicBezTo>
                  <a:cubicBezTo>
                    <a:pt x="288" y="33"/>
                    <a:pt x="286" y="35"/>
                    <a:pt x="283" y="36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5" y="60"/>
                    <a:pt x="145" y="60"/>
                    <a:pt x="144" y="60"/>
                  </a:cubicBezTo>
                  <a:close/>
                  <a:moveTo>
                    <a:pt x="41" y="30"/>
                  </a:moveTo>
                  <a:cubicBezTo>
                    <a:pt x="144" y="48"/>
                    <a:pt x="144" y="48"/>
                    <a:pt x="144" y="48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144" y="12"/>
                    <a:pt x="144" y="12"/>
                    <a:pt x="144" y="12"/>
                  </a:cubicBezTo>
                  <a:lnTo>
                    <a:pt x="4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1" name="Freeform 216">
              <a:extLst>
                <a:ext uri="{FF2B5EF4-FFF2-40B4-BE49-F238E27FC236}">
                  <a16:creationId xmlns:a16="http://schemas.microsoft.com/office/drawing/2014/main" id="{7A6970FC-E4B9-0E98-6E6D-DA3ED19D5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718"/>
              <a:ext cx="201" cy="88"/>
            </a:xfrm>
            <a:custGeom>
              <a:avLst/>
              <a:gdLst>
                <a:gd name="T0" fmla="*/ 66 w 132"/>
                <a:gd name="T1" fmla="*/ 59 h 59"/>
                <a:gd name="T2" fmla="*/ 2 w 132"/>
                <a:gd name="T3" fmla="*/ 39 h 59"/>
                <a:gd name="T4" fmla="*/ 0 w 132"/>
                <a:gd name="T5" fmla="*/ 35 h 59"/>
                <a:gd name="T6" fmla="*/ 0 w 132"/>
                <a:gd name="T7" fmla="*/ 6 h 59"/>
                <a:gd name="T8" fmla="*/ 6 w 132"/>
                <a:gd name="T9" fmla="*/ 0 h 59"/>
                <a:gd name="T10" fmla="*/ 12 w 132"/>
                <a:gd name="T11" fmla="*/ 6 h 59"/>
                <a:gd name="T12" fmla="*/ 12 w 132"/>
                <a:gd name="T13" fmla="*/ 32 h 59"/>
                <a:gd name="T14" fmla="*/ 66 w 132"/>
                <a:gd name="T15" fmla="*/ 47 h 59"/>
                <a:gd name="T16" fmla="*/ 120 w 132"/>
                <a:gd name="T17" fmla="*/ 32 h 59"/>
                <a:gd name="T18" fmla="*/ 120 w 132"/>
                <a:gd name="T19" fmla="*/ 6 h 59"/>
                <a:gd name="T20" fmla="*/ 126 w 132"/>
                <a:gd name="T21" fmla="*/ 0 h 59"/>
                <a:gd name="T22" fmla="*/ 132 w 132"/>
                <a:gd name="T23" fmla="*/ 6 h 59"/>
                <a:gd name="T24" fmla="*/ 132 w 132"/>
                <a:gd name="T25" fmla="*/ 35 h 59"/>
                <a:gd name="T26" fmla="*/ 130 w 132"/>
                <a:gd name="T27" fmla="*/ 39 h 59"/>
                <a:gd name="T28" fmla="*/ 66 w 132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59">
                  <a:moveTo>
                    <a:pt x="66" y="59"/>
                  </a:moveTo>
                  <a:cubicBezTo>
                    <a:pt x="22" y="59"/>
                    <a:pt x="3" y="40"/>
                    <a:pt x="2" y="39"/>
                  </a:cubicBezTo>
                  <a:cubicBezTo>
                    <a:pt x="1" y="38"/>
                    <a:pt x="0" y="36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7" y="36"/>
                    <a:pt x="35" y="47"/>
                    <a:pt x="66" y="47"/>
                  </a:cubicBezTo>
                  <a:cubicBezTo>
                    <a:pt x="98" y="47"/>
                    <a:pt x="115" y="36"/>
                    <a:pt x="120" y="32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3"/>
                    <a:pt x="123" y="0"/>
                    <a:pt x="126" y="0"/>
                  </a:cubicBezTo>
                  <a:cubicBezTo>
                    <a:pt x="130" y="0"/>
                    <a:pt x="132" y="3"/>
                    <a:pt x="132" y="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6"/>
                    <a:pt x="132" y="38"/>
                    <a:pt x="130" y="39"/>
                  </a:cubicBezTo>
                  <a:cubicBezTo>
                    <a:pt x="130" y="40"/>
                    <a:pt x="110" y="59"/>
                    <a:pt x="6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2" name="Freeform 217">
              <a:extLst>
                <a:ext uri="{FF2B5EF4-FFF2-40B4-BE49-F238E27FC236}">
                  <a16:creationId xmlns:a16="http://schemas.microsoft.com/office/drawing/2014/main" id="{618D67AF-3160-BC61-362A-B3885DBC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3" y="706"/>
              <a:ext cx="18" cy="82"/>
            </a:xfrm>
            <a:custGeom>
              <a:avLst/>
              <a:gdLst>
                <a:gd name="T0" fmla="*/ 6 w 12"/>
                <a:gd name="T1" fmla="*/ 55 h 55"/>
                <a:gd name="T2" fmla="*/ 0 w 12"/>
                <a:gd name="T3" fmla="*/ 49 h 55"/>
                <a:gd name="T4" fmla="*/ 0 w 12"/>
                <a:gd name="T5" fmla="*/ 6 h 55"/>
                <a:gd name="T6" fmla="*/ 6 w 12"/>
                <a:gd name="T7" fmla="*/ 0 h 55"/>
                <a:gd name="T8" fmla="*/ 12 w 12"/>
                <a:gd name="T9" fmla="*/ 6 h 55"/>
                <a:gd name="T10" fmla="*/ 12 w 12"/>
                <a:gd name="T11" fmla="*/ 49 h 55"/>
                <a:gd name="T12" fmla="*/ 6 w 12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5">
                  <a:moveTo>
                    <a:pt x="6" y="55"/>
                  </a:moveTo>
                  <a:cubicBezTo>
                    <a:pt x="3" y="55"/>
                    <a:pt x="0" y="52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2"/>
                    <a:pt x="10" y="55"/>
                    <a:pt x="6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3" name="Freeform 218">
              <a:extLst>
                <a:ext uri="{FF2B5EF4-FFF2-40B4-BE49-F238E27FC236}">
                  <a16:creationId xmlns:a16="http://schemas.microsoft.com/office/drawing/2014/main" id="{D63202CD-927D-8EDF-7E24-EC4D52281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6" y="770"/>
              <a:ext cx="73" cy="143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2 w 48"/>
                <a:gd name="T5" fmla="*/ 94 h 96"/>
                <a:gd name="T6" fmla="*/ 0 w 48"/>
                <a:gd name="T7" fmla="*/ 89 h 96"/>
                <a:gd name="T8" fmla="*/ 18 w 48"/>
                <a:gd name="T9" fmla="*/ 5 h 96"/>
                <a:gd name="T10" fmla="*/ 24 w 48"/>
                <a:gd name="T11" fmla="*/ 0 h 96"/>
                <a:gd name="T12" fmla="*/ 30 w 48"/>
                <a:gd name="T13" fmla="*/ 5 h 96"/>
                <a:gd name="T14" fmla="*/ 48 w 48"/>
                <a:gd name="T15" fmla="*/ 89 h 96"/>
                <a:gd name="T16" fmla="*/ 47 w 48"/>
                <a:gd name="T17" fmla="*/ 94 h 96"/>
                <a:gd name="T18" fmla="*/ 42 w 48"/>
                <a:gd name="T19" fmla="*/ 96 h 96"/>
                <a:gd name="T20" fmla="*/ 14 w 48"/>
                <a:gd name="T21" fmla="*/ 84 h 96"/>
                <a:gd name="T22" fmla="*/ 35 w 48"/>
                <a:gd name="T23" fmla="*/ 84 h 96"/>
                <a:gd name="T24" fmla="*/ 24 w 48"/>
                <a:gd name="T25" fmla="*/ 34 h 96"/>
                <a:gd name="T26" fmla="*/ 14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4" y="96"/>
                    <a:pt x="3" y="95"/>
                    <a:pt x="2" y="94"/>
                  </a:cubicBezTo>
                  <a:cubicBezTo>
                    <a:pt x="0" y="92"/>
                    <a:pt x="0" y="90"/>
                    <a:pt x="0" y="89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2"/>
                    <a:pt x="21" y="0"/>
                    <a:pt x="24" y="0"/>
                  </a:cubicBezTo>
                  <a:cubicBezTo>
                    <a:pt x="27" y="0"/>
                    <a:pt x="30" y="2"/>
                    <a:pt x="30" y="5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90"/>
                    <a:pt x="48" y="92"/>
                    <a:pt x="47" y="94"/>
                  </a:cubicBezTo>
                  <a:cubicBezTo>
                    <a:pt x="46" y="95"/>
                    <a:pt x="44" y="96"/>
                    <a:pt x="42" y="96"/>
                  </a:cubicBezTo>
                  <a:close/>
                  <a:moveTo>
                    <a:pt x="14" y="84"/>
                  </a:moveTo>
                  <a:cubicBezTo>
                    <a:pt x="35" y="84"/>
                    <a:pt x="35" y="84"/>
                    <a:pt x="35" y="84"/>
                  </a:cubicBezTo>
                  <a:cubicBezTo>
                    <a:pt x="24" y="34"/>
                    <a:pt x="24" y="34"/>
                    <a:pt x="24" y="34"/>
                  </a:cubicBezTo>
                  <a:lnTo>
                    <a:pt x="1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4" name="Freeform 219">
              <a:extLst>
                <a:ext uri="{FF2B5EF4-FFF2-40B4-BE49-F238E27FC236}">
                  <a16:creationId xmlns:a16="http://schemas.microsoft.com/office/drawing/2014/main" id="{8187CB4A-F332-50E5-F98D-5258F475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" y="943"/>
              <a:ext cx="213" cy="114"/>
            </a:xfrm>
            <a:custGeom>
              <a:avLst/>
              <a:gdLst>
                <a:gd name="T0" fmla="*/ 69 w 139"/>
                <a:gd name="T1" fmla="*/ 76 h 76"/>
                <a:gd name="T2" fmla="*/ 65 w 139"/>
                <a:gd name="T3" fmla="*/ 74 h 76"/>
                <a:gd name="T4" fmla="*/ 2 w 139"/>
                <a:gd name="T5" fmla="*/ 11 h 76"/>
                <a:gd name="T6" fmla="*/ 2 w 139"/>
                <a:gd name="T7" fmla="*/ 3 h 76"/>
                <a:gd name="T8" fmla="*/ 10 w 139"/>
                <a:gd name="T9" fmla="*/ 3 h 76"/>
                <a:gd name="T10" fmla="*/ 69 w 139"/>
                <a:gd name="T11" fmla="*/ 61 h 76"/>
                <a:gd name="T12" fmla="*/ 128 w 139"/>
                <a:gd name="T13" fmla="*/ 2 h 76"/>
                <a:gd name="T14" fmla="*/ 137 w 139"/>
                <a:gd name="T15" fmla="*/ 2 h 76"/>
                <a:gd name="T16" fmla="*/ 137 w 139"/>
                <a:gd name="T17" fmla="*/ 11 h 76"/>
                <a:gd name="T18" fmla="*/ 73 w 139"/>
                <a:gd name="T19" fmla="*/ 74 h 76"/>
                <a:gd name="T20" fmla="*/ 69 w 139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76">
                  <a:moveTo>
                    <a:pt x="69" y="76"/>
                  </a:moveTo>
                  <a:cubicBezTo>
                    <a:pt x="68" y="76"/>
                    <a:pt x="66" y="75"/>
                    <a:pt x="65" y="7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30" y="0"/>
                    <a:pt x="134" y="0"/>
                    <a:pt x="137" y="2"/>
                  </a:cubicBezTo>
                  <a:cubicBezTo>
                    <a:pt x="139" y="5"/>
                    <a:pt x="139" y="9"/>
                    <a:pt x="137" y="11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2" y="75"/>
                    <a:pt x="71" y="76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</p:grpSp>
      <p:grpSp>
        <p:nvGrpSpPr>
          <p:cNvPr id="35" name="Group 68">
            <a:extLst>
              <a:ext uri="{FF2B5EF4-FFF2-40B4-BE49-F238E27FC236}">
                <a16:creationId xmlns:a16="http://schemas.microsoft.com/office/drawing/2014/main" id="{C92B4781-1E49-96DC-1A08-38A8F5EA0E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4626" y="5269870"/>
            <a:ext cx="401483" cy="504522"/>
            <a:chOff x="391" y="1722"/>
            <a:chExt cx="339" cy="426"/>
          </a:xfrm>
          <a:solidFill>
            <a:srgbClr val="F37022"/>
          </a:solidFill>
        </p:grpSpPr>
        <p:sp>
          <p:nvSpPr>
            <p:cNvPr id="36" name="Freeform 69">
              <a:extLst>
                <a:ext uri="{FF2B5EF4-FFF2-40B4-BE49-F238E27FC236}">
                  <a16:creationId xmlns:a16="http://schemas.microsoft.com/office/drawing/2014/main" id="{B844CD08-F0E0-41E1-B32D-35450BC1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1935"/>
              <a:ext cx="89" cy="124"/>
            </a:xfrm>
            <a:custGeom>
              <a:avLst/>
              <a:gdLst>
                <a:gd name="T0" fmla="*/ 18 w 60"/>
                <a:gd name="T1" fmla="*/ 84 h 84"/>
                <a:gd name="T2" fmla="*/ 6 w 60"/>
                <a:gd name="T3" fmla="*/ 84 h 84"/>
                <a:gd name="T4" fmla="*/ 0 w 60"/>
                <a:gd name="T5" fmla="*/ 78 h 84"/>
                <a:gd name="T6" fmla="*/ 6 w 60"/>
                <a:gd name="T7" fmla="*/ 72 h 84"/>
                <a:gd name="T8" fmla="*/ 18 w 60"/>
                <a:gd name="T9" fmla="*/ 72 h 84"/>
                <a:gd name="T10" fmla="*/ 48 w 60"/>
                <a:gd name="T11" fmla="*/ 42 h 84"/>
                <a:gd name="T12" fmla="*/ 18 w 60"/>
                <a:gd name="T13" fmla="*/ 12 h 84"/>
                <a:gd name="T14" fmla="*/ 6 w 60"/>
                <a:gd name="T15" fmla="*/ 12 h 84"/>
                <a:gd name="T16" fmla="*/ 0 w 60"/>
                <a:gd name="T17" fmla="*/ 6 h 84"/>
                <a:gd name="T18" fmla="*/ 6 w 60"/>
                <a:gd name="T19" fmla="*/ 0 h 84"/>
                <a:gd name="T20" fmla="*/ 18 w 60"/>
                <a:gd name="T21" fmla="*/ 0 h 84"/>
                <a:gd name="T22" fmla="*/ 60 w 60"/>
                <a:gd name="T23" fmla="*/ 42 h 84"/>
                <a:gd name="T24" fmla="*/ 18 w 60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4">
                  <a:moveTo>
                    <a:pt x="18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2" y="84"/>
                    <a:pt x="0" y="82"/>
                    <a:pt x="0" y="78"/>
                  </a:cubicBezTo>
                  <a:cubicBezTo>
                    <a:pt x="0" y="75"/>
                    <a:pt x="2" y="72"/>
                    <a:pt x="6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34" y="72"/>
                    <a:pt x="48" y="59"/>
                    <a:pt x="48" y="42"/>
                  </a:cubicBezTo>
                  <a:cubicBezTo>
                    <a:pt x="48" y="26"/>
                    <a:pt x="34" y="12"/>
                    <a:pt x="1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1" y="0"/>
                    <a:pt x="60" y="19"/>
                    <a:pt x="60" y="42"/>
                  </a:cubicBezTo>
                  <a:cubicBezTo>
                    <a:pt x="60" y="66"/>
                    <a:pt x="41" y="84"/>
                    <a:pt x="1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7" name="Freeform 70">
              <a:extLst>
                <a:ext uri="{FF2B5EF4-FFF2-40B4-BE49-F238E27FC236}">
                  <a16:creationId xmlns:a16="http://schemas.microsoft.com/office/drawing/2014/main" id="{13E2B599-F1D6-B98F-BF23-6F04CF866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" y="1900"/>
              <a:ext cx="249" cy="248"/>
            </a:xfrm>
            <a:custGeom>
              <a:avLst/>
              <a:gdLst>
                <a:gd name="T0" fmla="*/ 138 w 168"/>
                <a:gd name="T1" fmla="*/ 168 h 168"/>
                <a:gd name="T2" fmla="*/ 30 w 168"/>
                <a:gd name="T3" fmla="*/ 168 h 168"/>
                <a:gd name="T4" fmla="*/ 0 w 168"/>
                <a:gd name="T5" fmla="*/ 138 h 168"/>
                <a:gd name="T6" fmla="*/ 0 w 168"/>
                <a:gd name="T7" fmla="*/ 6 h 168"/>
                <a:gd name="T8" fmla="*/ 6 w 168"/>
                <a:gd name="T9" fmla="*/ 0 h 168"/>
                <a:gd name="T10" fmla="*/ 162 w 168"/>
                <a:gd name="T11" fmla="*/ 0 h 168"/>
                <a:gd name="T12" fmla="*/ 168 w 168"/>
                <a:gd name="T13" fmla="*/ 6 h 168"/>
                <a:gd name="T14" fmla="*/ 168 w 168"/>
                <a:gd name="T15" fmla="*/ 138 h 168"/>
                <a:gd name="T16" fmla="*/ 138 w 168"/>
                <a:gd name="T17" fmla="*/ 168 h 168"/>
                <a:gd name="T18" fmla="*/ 12 w 168"/>
                <a:gd name="T19" fmla="*/ 12 h 168"/>
                <a:gd name="T20" fmla="*/ 12 w 168"/>
                <a:gd name="T21" fmla="*/ 138 h 168"/>
                <a:gd name="T22" fmla="*/ 30 w 168"/>
                <a:gd name="T23" fmla="*/ 156 h 168"/>
                <a:gd name="T24" fmla="*/ 138 w 168"/>
                <a:gd name="T25" fmla="*/ 156 h 168"/>
                <a:gd name="T26" fmla="*/ 156 w 168"/>
                <a:gd name="T27" fmla="*/ 138 h 168"/>
                <a:gd name="T28" fmla="*/ 156 w 168"/>
                <a:gd name="T29" fmla="*/ 12 h 168"/>
                <a:gd name="T30" fmla="*/ 12 w 168"/>
                <a:gd name="T31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68">
                  <a:moveTo>
                    <a:pt x="138" y="168"/>
                  </a:moveTo>
                  <a:cubicBezTo>
                    <a:pt x="30" y="168"/>
                    <a:pt x="30" y="168"/>
                    <a:pt x="30" y="168"/>
                  </a:cubicBezTo>
                  <a:cubicBezTo>
                    <a:pt x="13" y="168"/>
                    <a:pt x="0" y="155"/>
                    <a:pt x="0" y="1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8" y="155"/>
                    <a:pt x="154" y="168"/>
                    <a:pt x="138" y="168"/>
                  </a:cubicBezTo>
                  <a:close/>
                  <a:moveTo>
                    <a:pt x="12" y="12"/>
                  </a:moveTo>
                  <a:cubicBezTo>
                    <a:pt x="12" y="138"/>
                    <a:pt x="12" y="138"/>
                    <a:pt x="12" y="138"/>
                  </a:cubicBezTo>
                  <a:cubicBezTo>
                    <a:pt x="12" y="148"/>
                    <a:pt x="20" y="156"/>
                    <a:pt x="30" y="156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48" y="156"/>
                    <a:pt x="156" y="148"/>
                    <a:pt x="156" y="138"/>
                  </a:cubicBezTo>
                  <a:cubicBezTo>
                    <a:pt x="156" y="12"/>
                    <a:pt x="156" y="12"/>
                    <a:pt x="156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8" name="Freeform 71">
              <a:extLst>
                <a:ext uri="{FF2B5EF4-FFF2-40B4-BE49-F238E27FC236}">
                  <a16:creationId xmlns:a16="http://schemas.microsoft.com/office/drawing/2014/main" id="{B54AE83D-E412-96FA-C393-FC685CDE3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" y="1724"/>
              <a:ext cx="86" cy="117"/>
            </a:xfrm>
            <a:custGeom>
              <a:avLst/>
              <a:gdLst>
                <a:gd name="T0" fmla="*/ 29 w 58"/>
                <a:gd name="T1" fmla="*/ 79 h 79"/>
                <a:gd name="T2" fmla="*/ 17 w 58"/>
                <a:gd name="T3" fmla="*/ 77 h 79"/>
                <a:gd name="T4" fmla="*/ 3 w 58"/>
                <a:gd name="T5" fmla="*/ 63 h 79"/>
                <a:gd name="T6" fmla="*/ 3 w 58"/>
                <a:gd name="T7" fmla="*/ 43 h 79"/>
                <a:gd name="T8" fmla="*/ 10 w 58"/>
                <a:gd name="T9" fmla="*/ 33 h 79"/>
                <a:gd name="T10" fmla="*/ 14 w 58"/>
                <a:gd name="T11" fmla="*/ 9 h 79"/>
                <a:gd name="T12" fmla="*/ 14 w 58"/>
                <a:gd name="T13" fmla="*/ 3 h 79"/>
                <a:gd name="T14" fmla="*/ 21 w 58"/>
                <a:gd name="T15" fmla="*/ 0 h 79"/>
                <a:gd name="T16" fmla="*/ 54 w 58"/>
                <a:gd name="T17" fmla="*/ 34 h 79"/>
                <a:gd name="T18" fmla="*/ 44 w 58"/>
                <a:gd name="T19" fmla="*/ 74 h 79"/>
                <a:gd name="T20" fmla="*/ 29 w 58"/>
                <a:gd name="T21" fmla="*/ 79 h 79"/>
                <a:gd name="T22" fmla="*/ 29 w 58"/>
                <a:gd name="T23" fmla="*/ 17 h 79"/>
                <a:gd name="T24" fmla="*/ 19 w 58"/>
                <a:gd name="T25" fmla="*/ 41 h 79"/>
                <a:gd name="T26" fmla="*/ 14 w 58"/>
                <a:gd name="T27" fmla="*/ 48 h 79"/>
                <a:gd name="T28" fmla="*/ 14 w 58"/>
                <a:gd name="T29" fmla="*/ 58 h 79"/>
                <a:gd name="T30" fmla="*/ 22 w 58"/>
                <a:gd name="T31" fmla="*/ 66 h 79"/>
                <a:gd name="T32" fmla="*/ 36 w 58"/>
                <a:gd name="T33" fmla="*/ 64 h 79"/>
                <a:gd name="T34" fmla="*/ 43 w 58"/>
                <a:gd name="T35" fmla="*/ 37 h 79"/>
                <a:gd name="T36" fmla="*/ 29 w 58"/>
                <a:gd name="T37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79">
                  <a:moveTo>
                    <a:pt x="29" y="79"/>
                  </a:moveTo>
                  <a:cubicBezTo>
                    <a:pt x="25" y="79"/>
                    <a:pt x="21" y="78"/>
                    <a:pt x="17" y="77"/>
                  </a:cubicBezTo>
                  <a:cubicBezTo>
                    <a:pt x="11" y="74"/>
                    <a:pt x="6" y="69"/>
                    <a:pt x="3" y="63"/>
                  </a:cubicBezTo>
                  <a:cubicBezTo>
                    <a:pt x="0" y="57"/>
                    <a:pt x="1" y="50"/>
                    <a:pt x="3" y="43"/>
                  </a:cubicBezTo>
                  <a:cubicBezTo>
                    <a:pt x="5" y="40"/>
                    <a:pt x="7" y="37"/>
                    <a:pt x="10" y="33"/>
                  </a:cubicBezTo>
                  <a:cubicBezTo>
                    <a:pt x="17" y="25"/>
                    <a:pt x="21" y="19"/>
                    <a:pt x="14" y="9"/>
                  </a:cubicBezTo>
                  <a:cubicBezTo>
                    <a:pt x="13" y="7"/>
                    <a:pt x="13" y="5"/>
                    <a:pt x="14" y="3"/>
                  </a:cubicBezTo>
                  <a:cubicBezTo>
                    <a:pt x="16" y="1"/>
                    <a:pt x="18" y="0"/>
                    <a:pt x="21" y="0"/>
                  </a:cubicBezTo>
                  <a:cubicBezTo>
                    <a:pt x="38" y="5"/>
                    <a:pt x="50" y="17"/>
                    <a:pt x="54" y="34"/>
                  </a:cubicBezTo>
                  <a:cubicBezTo>
                    <a:pt x="58" y="49"/>
                    <a:pt x="54" y="65"/>
                    <a:pt x="44" y="74"/>
                  </a:cubicBezTo>
                  <a:cubicBezTo>
                    <a:pt x="40" y="77"/>
                    <a:pt x="35" y="79"/>
                    <a:pt x="29" y="79"/>
                  </a:cubicBezTo>
                  <a:close/>
                  <a:moveTo>
                    <a:pt x="29" y="17"/>
                  </a:moveTo>
                  <a:cubicBezTo>
                    <a:pt x="30" y="27"/>
                    <a:pt x="24" y="35"/>
                    <a:pt x="19" y="41"/>
                  </a:cubicBezTo>
                  <a:cubicBezTo>
                    <a:pt x="17" y="43"/>
                    <a:pt x="15" y="46"/>
                    <a:pt x="14" y="48"/>
                  </a:cubicBezTo>
                  <a:cubicBezTo>
                    <a:pt x="13" y="52"/>
                    <a:pt x="13" y="55"/>
                    <a:pt x="14" y="58"/>
                  </a:cubicBezTo>
                  <a:cubicBezTo>
                    <a:pt x="15" y="62"/>
                    <a:pt x="18" y="64"/>
                    <a:pt x="22" y="66"/>
                  </a:cubicBezTo>
                  <a:cubicBezTo>
                    <a:pt x="28" y="68"/>
                    <a:pt x="33" y="68"/>
                    <a:pt x="36" y="64"/>
                  </a:cubicBezTo>
                  <a:cubicBezTo>
                    <a:pt x="43" y="59"/>
                    <a:pt x="45" y="48"/>
                    <a:pt x="43" y="37"/>
                  </a:cubicBezTo>
                  <a:cubicBezTo>
                    <a:pt x="41" y="28"/>
                    <a:pt x="36" y="22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39" name="Freeform 72">
              <a:extLst>
                <a:ext uri="{FF2B5EF4-FFF2-40B4-BE49-F238E27FC236}">
                  <a16:creationId xmlns:a16="http://schemas.microsoft.com/office/drawing/2014/main" id="{664164C1-63E6-05DB-7300-32910A0D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1815"/>
              <a:ext cx="67" cy="102"/>
            </a:xfrm>
            <a:custGeom>
              <a:avLst/>
              <a:gdLst>
                <a:gd name="T0" fmla="*/ 7 w 45"/>
                <a:gd name="T1" fmla="*/ 69 h 69"/>
                <a:gd name="T2" fmla="*/ 4 w 45"/>
                <a:gd name="T3" fmla="*/ 69 h 69"/>
                <a:gd name="T4" fmla="*/ 1 w 45"/>
                <a:gd name="T5" fmla="*/ 61 h 69"/>
                <a:gd name="T6" fmla="*/ 33 w 45"/>
                <a:gd name="T7" fmla="*/ 4 h 69"/>
                <a:gd name="T8" fmla="*/ 41 w 45"/>
                <a:gd name="T9" fmla="*/ 2 h 69"/>
                <a:gd name="T10" fmla="*/ 43 w 45"/>
                <a:gd name="T11" fmla="*/ 10 h 69"/>
                <a:gd name="T12" fmla="*/ 12 w 45"/>
                <a:gd name="T13" fmla="*/ 66 h 69"/>
                <a:gd name="T14" fmla="*/ 7 w 45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9">
                  <a:moveTo>
                    <a:pt x="7" y="69"/>
                  </a:moveTo>
                  <a:cubicBezTo>
                    <a:pt x="6" y="69"/>
                    <a:pt x="5" y="69"/>
                    <a:pt x="4" y="69"/>
                  </a:cubicBezTo>
                  <a:cubicBezTo>
                    <a:pt x="1" y="67"/>
                    <a:pt x="0" y="63"/>
                    <a:pt x="1" y="6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1"/>
                    <a:pt x="38" y="0"/>
                    <a:pt x="41" y="2"/>
                  </a:cubicBezTo>
                  <a:cubicBezTo>
                    <a:pt x="44" y="4"/>
                    <a:pt x="45" y="7"/>
                    <a:pt x="43" y="1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8"/>
                    <a:pt x="9" y="69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0" name="Freeform 73">
              <a:extLst>
                <a:ext uri="{FF2B5EF4-FFF2-40B4-BE49-F238E27FC236}">
                  <a16:creationId xmlns:a16="http://schemas.microsoft.com/office/drawing/2014/main" id="{045F4AB4-6D78-9AD8-8EF6-D45FD365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" y="1823"/>
              <a:ext cx="49" cy="94"/>
            </a:xfrm>
            <a:custGeom>
              <a:avLst/>
              <a:gdLst>
                <a:gd name="T0" fmla="*/ 7 w 33"/>
                <a:gd name="T1" fmla="*/ 64 h 64"/>
                <a:gd name="T2" fmla="*/ 5 w 33"/>
                <a:gd name="T3" fmla="*/ 64 h 64"/>
                <a:gd name="T4" fmla="*/ 1 w 33"/>
                <a:gd name="T5" fmla="*/ 56 h 64"/>
                <a:gd name="T6" fmla="*/ 21 w 33"/>
                <a:gd name="T7" fmla="*/ 4 h 64"/>
                <a:gd name="T8" fmla="*/ 28 w 33"/>
                <a:gd name="T9" fmla="*/ 1 h 64"/>
                <a:gd name="T10" fmla="*/ 32 w 33"/>
                <a:gd name="T11" fmla="*/ 8 h 64"/>
                <a:gd name="T12" fmla="*/ 12 w 33"/>
                <a:gd name="T13" fmla="*/ 61 h 64"/>
                <a:gd name="T14" fmla="*/ 7 w 3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4">
                  <a:moveTo>
                    <a:pt x="7" y="64"/>
                  </a:moveTo>
                  <a:cubicBezTo>
                    <a:pt x="6" y="64"/>
                    <a:pt x="5" y="64"/>
                    <a:pt x="5" y="64"/>
                  </a:cubicBezTo>
                  <a:cubicBezTo>
                    <a:pt x="1" y="63"/>
                    <a:pt x="0" y="59"/>
                    <a:pt x="1" y="5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1"/>
                    <a:pt x="25" y="0"/>
                    <a:pt x="28" y="1"/>
                  </a:cubicBezTo>
                  <a:cubicBezTo>
                    <a:pt x="32" y="2"/>
                    <a:pt x="33" y="5"/>
                    <a:pt x="32" y="8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5DE08D3E-EAFB-4256-6444-DF3DFCEF2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" y="1793"/>
              <a:ext cx="108" cy="124"/>
            </a:xfrm>
            <a:custGeom>
              <a:avLst/>
              <a:gdLst>
                <a:gd name="T0" fmla="*/ 67 w 73"/>
                <a:gd name="T1" fmla="*/ 84 h 84"/>
                <a:gd name="T2" fmla="*/ 31 w 73"/>
                <a:gd name="T3" fmla="*/ 84 h 84"/>
                <a:gd name="T4" fmla="*/ 25 w 73"/>
                <a:gd name="T5" fmla="*/ 81 h 84"/>
                <a:gd name="T6" fmla="*/ 7 w 73"/>
                <a:gd name="T7" fmla="*/ 45 h 84"/>
                <a:gd name="T8" fmla="*/ 7 w 73"/>
                <a:gd name="T9" fmla="*/ 43 h 84"/>
                <a:gd name="T10" fmla="*/ 1 w 73"/>
                <a:gd name="T11" fmla="*/ 7 h 84"/>
                <a:gd name="T12" fmla="*/ 3 w 73"/>
                <a:gd name="T13" fmla="*/ 1 h 84"/>
                <a:gd name="T14" fmla="*/ 10 w 73"/>
                <a:gd name="T15" fmla="*/ 1 h 84"/>
                <a:gd name="T16" fmla="*/ 40 w 73"/>
                <a:gd name="T17" fmla="*/ 19 h 84"/>
                <a:gd name="T18" fmla="*/ 42 w 73"/>
                <a:gd name="T19" fmla="*/ 22 h 84"/>
                <a:gd name="T20" fmla="*/ 72 w 73"/>
                <a:gd name="T21" fmla="*/ 76 h 84"/>
                <a:gd name="T22" fmla="*/ 72 w 73"/>
                <a:gd name="T23" fmla="*/ 81 h 84"/>
                <a:gd name="T24" fmla="*/ 67 w 73"/>
                <a:gd name="T25" fmla="*/ 84 h 84"/>
                <a:gd name="T26" fmla="*/ 34 w 73"/>
                <a:gd name="T27" fmla="*/ 72 h 84"/>
                <a:gd name="T28" fmla="*/ 56 w 73"/>
                <a:gd name="T29" fmla="*/ 72 h 84"/>
                <a:gd name="T30" fmla="*/ 32 w 73"/>
                <a:gd name="T31" fmla="*/ 29 h 84"/>
                <a:gd name="T32" fmla="*/ 15 w 73"/>
                <a:gd name="T33" fmla="*/ 18 h 84"/>
                <a:gd name="T34" fmla="*/ 18 w 73"/>
                <a:gd name="T35" fmla="*/ 41 h 84"/>
                <a:gd name="T36" fmla="*/ 34 w 73"/>
                <a:gd name="T3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84">
                  <a:moveTo>
                    <a:pt x="67" y="84"/>
                  </a:moveTo>
                  <a:cubicBezTo>
                    <a:pt x="31" y="84"/>
                    <a:pt x="31" y="84"/>
                    <a:pt x="31" y="84"/>
                  </a:cubicBezTo>
                  <a:cubicBezTo>
                    <a:pt x="28" y="84"/>
                    <a:pt x="26" y="83"/>
                    <a:pt x="25" y="81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0"/>
                    <a:pt x="10" y="1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20"/>
                    <a:pt x="41" y="21"/>
                    <a:pt x="42" y="22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7"/>
                    <a:pt x="73" y="80"/>
                    <a:pt x="72" y="81"/>
                  </a:cubicBezTo>
                  <a:cubicBezTo>
                    <a:pt x="71" y="83"/>
                    <a:pt x="69" y="84"/>
                    <a:pt x="67" y="84"/>
                  </a:cubicBezTo>
                  <a:close/>
                  <a:moveTo>
                    <a:pt x="34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8" y="41"/>
                    <a:pt x="18" y="41"/>
                    <a:pt x="18" y="41"/>
                  </a:cubicBezTo>
                  <a:lnTo>
                    <a:pt x="3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2" name="Freeform 75">
              <a:extLst>
                <a:ext uri="{FF2B5EF4-FFF2-40B4-BE49-F238E27FC236}">
                  <a16:creationId xmlns:a16="http://schemas.microsoft.com/office/drawing/2014/main" id="{0A3D1CE2-A483-4872-B08D-021D78482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1820"/>
              <a:ext cx="54" cy="44"/>
            </a:xfrm>
            <a:custGeom>
              <a:avLst/>
              <a:gdLst>
                <a:gd name="T0" fmla="*/ 7 w 37"/>
                <a:gd name="T1" fmla="*/ 30 h 30"/>
                <a:gd name="T2" fmla="*/ 2 w 37"/>
                <a:gd name="T3" fmla="*/ 28 h 30"/>
                <a:gd name="T4" fmla="*/ 3 w 37"/>
                <a:gd name="T5" fmla="*/ 20 h 30"/>
                <a:gd name="T6" fmla="*/ 27 w 37"/>
                <a:gd name="T7" fmla="*/ 2 h 30"/>
                <a:gd name="T8" fmla="*/ 35 w 37"/>
                <a:gd name="T9" fmla="*/ 3 h 30"/>
                <a:gd name="T10" fmla="*/ 34 w 37"/>
                <a:gd name="T11" fmla="*/ 11 h 30"/>
                <a:gd name="T12" fmla="*/ 10 w 37"/>
                <a:gd name="T13" fmla="*/ 29 h 30"/>
                <a:gd name="T14" fmla="*/ 7 w 37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0">
                  <a:moveTo>
                    <a:pt x="7" y="30"/>
                  </a:moveTo>
                  <a:cubicBezTo>
                    <a:pt x="5" y="30"/>
                    <a:pt x="3" y="30"/>
                    <a:pt x="2" y="28"/>
                  </a:cubicBezTo>
                  <a:cubicBezTo>
                    <a:pt x="0" y="25"/>
                    <a:pt x="0" y="22"/>
                    <a:pt x="3" y="2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3" y="0"/>
                    <a:pt x="35" y="3"/>
                  </a:cubicBezTo>
                  <a:cubicBezTo>
                    <a:pt x="37" y="5"/>
                    <a:pt x="37" y="9"/>
                    <a:pt x="34" y="1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8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3" name="Freeform 76">
              <a:extLst>
                <a:ext uri="{FF2B5EF4-FFF2-40B4-BE49-F238E27FC236}">
                  <a16:creationId xmlns:a16="http://schemas.microsoft.com/office/drawing/2014/main" id="{EA6E26DE-2E4E-0060-351D-A5270ADED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" y="1722"/>
              <a:ext cx="89" cy="195"/>
            </a:xfrm>
            <a:custGeom>
              <a:avLst/>
              <a:gdLst>
                <a:gd name="T0" fmla="*/ 54 w 60"/>
                <a:gd name="T1" fmla="*/ 132 h 132"/>
                <a:gd name="T2" fmla="*/ 6 w 60"/>
                <a:gd name="T3" fmla="*/ 132 h 132"/>
                <a:gd name="T4" fmla="*/ 0 w 60"/>
                <a:gd name="T5" fmla="*/ 126 h 132"/>
                <a:gd name="T6" fmla="*/ 0 w 60"/>
                <a:gd name="T7" fmla="*/ 6 h 132"/>
                <a:gd name="T8" fmla="*/ 6 w 60"/>
                <a:gd name="T9" fmla="*/ 0 h 132"/>
                <a:gd name="T10" fmla="*/ 54 w 60"/>
                <a:gd name="T11" fmla="*/ 0 h 132"/>
                <a:gd name="T12" fmla="*/ 60 w 60"/>
                <a:gd name="T13" fmla="*/ 6 h 132"/>
                <a:gd name="T14" fmla="*/ 60 w 60"/>
                <a:gd name="T15" fmla="*/ 126 h 132"/>
                <a:gd name="T16" fmla="*/ 54 w 60"/>
                <a:gd name="T17" fmla="*/ 132 h 132"/>
                <a:gd name="T18" fmla="*/ 12 w 60"/>
                <a:gd name="T19" fmla="*/ 120 h 132"/>
                <a:gd name="T20" fmla="*/ 48 w 60"/>
                <a:gd name="T21" fmla="*/ 120 h 132"/>
                <a:gd name="T22" fmla="*/ 48 w 60"/>
                <a:gd name="T23" fmla="*/ 12 h 132"/>
                <a:gd name="T24" fmla="*/ 12 w 60"/>
                <a:gd name="T25" fmla="*/ 12 h 132"/>
                <a:gd name="T26" fmla="*/ 12 w 60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32">
                  <a:moveTo>
                    <a:pt x="54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30"/>
                    <a:pt x="57" y="132"/>
                    <a:pt x="54" y="132"/>
                  </a:cubicBezTo>
                  <a:close/>
                  <a:moveTo>
                    <a:pt x="12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4" name="Freeform 77">
              <a:extLst>
                <a:ext uri="{FF2B5EF4-FFF2-40B4-BE49-F238E27FC236}">
                  <a16:creationId xmlns:a16="http://schemas.microsoft.com/office/drawing/2014/main" id="{BA80E2CD-4B0B-7E6E-20E6-0CE748AB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758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10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3EC6C76E-4623-431F-D079-EF48AF98B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793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10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AB63A591-B897-7DB3-AE99-C7420AC9A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829"/>
              <a:ext cx="54" cy="17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10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720690DA-AC0F-2D7F-DC78-DC961EE81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64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10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Montserrat" pitchFamily="2" charset="77"/>
                <a:cs typeface="Arial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E52B92-D837-EABF-24DC-E87A0BD9B222}"/>
              </a:ext>
            </a:extLst>
          </p:cNvPr>
          <p:cNvGrpSpPr/>
          <p:nvPr/>
        </p:nvGrpSpPr>
        <p:grpSpPr>
          <a:xfrm>
            <a:off x="486296" y="1503759"/>
            <a:ext cx="3636249" cy="4723203"/>
            <a:chOff x="486296" y="1666830"/>
            <a:chExt cx="3636249" cy="4723203"/>
          </a:xfrm>
        </p:grpSpPr>
        <p:sp>
          <p:nvSpPr>
            <p:cNvPr id="49" name="Oval 19">
              <a:extLst>
                <a:ext uri="{FF2B5EF4-FFF2-40B4-BE49-F238E27FC236}">
                  <a16:creationId xmlns:a16="http://schemas.microsoft.com/office/drawing/2014/main" id="{8DA196C4-39B4-A476-E72A-FC60B343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915" y="2363756"/>
              <a:ext cx="324554" cy="3740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id="{9C4AD93E-F2AE-18D2-8E11-7BB7BC385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8565" y="2430237"/>
              <a:ext cx="209254" cy="241131"/>
            </a:xfrm>
            <a:custGeom>
              <a:avLst/>
              <a:gdLst>
                <a:gd name="T0" fmla="*/ 162 w 185"/>
                <a:gd name="T1" fmla="*/ 52 h 185"/>
                <a:gd name="T2" fmla="*/ 149 w 185"/>
                <a:gd name="T3" fmla="*/ 18 h 185"/>
                <a:gd name="T4" fmla="*/ 133 w 185"/>
                <a:gd name="T5" fmla="*/ 23 h 185"/>
                <a:gd name="T6" fmla="*/ 105 w 185"/>
                <a:gd name="T7" fmla="*/ 0 h 185"/>
                <a:gd name="T8" fmla="*/ 72 w 185"/>
                <a:gd name="T9" fmla="*/ 15 h 185"/>
                <a:gd name="T10" fmla="*/ 40 w 185"/>
                <a:gd name="T11" fmla="*/ 17 h 185"/>
                <a:gd name="T12" fmla="*/ 18 w 185"/>
                <a:gd name="T13" fmla="*/ 44 h 185"/>
                <a:gd name="T14" fmla="*/ 6 w 185"/>
                <a:gd name="T15" fmla="*/ 74 h 185"/>
                <a:gd name="T16" fmla="*/ 6 w 185"/>
                <a:gd name="T17" fmla="*/ 111 h 185"/>
                <a:gd name="T18" fmla="*/ 18 w 185"/>
                <a:gd name="T19" fmla="*/ 141 h 185"/>
                <a:gd name="T20" fmla="*/ 39 w 185"/>
                <a:gd name="T21" fmla="*/ 168 h 185"/>
                <a:gd name="T22" fmla="*/ 72 w 185"/>
                <a:gd name="T23" fmla="*/ 170 h 185"/>
                <a:gd name="T24" fmla="*/ 105 w 185"/>
                <a:gd name="T25" fmla="*/ 185 h 185"/>
                <a:gd name="T26" fmla="*/ 133 w 185"/>
                <a:gd name="T27" fmla="*/ 162 h 185"/>
                <a:gd name="T28" fmla="*/ 149 w 185"/>
                <a:gd name="T29" fmla="*/ 167 h 185"/>
                <a:gd name="T30" fmla="*/ 162 w 185"/>
                <a:gd name="T31" fmla="*/ 133 h 185"/>
                <a:gd name="T32" fmla="*/ 185 w 185"/>
                <a:gd name="T33" fmla="*/ 105 h 185"/>
                <a:gd name="T34" fmla="*/ 177 w 185"/>
                <a:gd name="T35" fmla="*/ 103 h 185"/>
                <a:gd name="T36" fmla="*/ 162 w 185"/>
                <a:gd name="T37" fmla="*/ 111 h 185"/>
                <a:gd name="T38" fmla="*/ 160 w 185"/>
                <a:gd name="T39" fmla="*/ 145 h 185"/>
                <a:gd name="T40" fmla="*/ 137 w 185"/>
                <a:gd name="T41" fmla="*/ 155 h 185"/>
                <a:gd name="T42" fmla="*/ 111 w 185"/>
                <a:gd name="T43" fmla="*/ 162 h 185"/>
                <a:gd name="T44" fmla="*/ 103 w 185"/>
                <a:gd name="T45" fmla="*/ 177 h 185"/>
                <a:gd name="T46" fmla="*/ 74 w 185"/>
                <a:gd name="T47" fmla="*/ 162 h 185"/>
                <a:gd name="T48" fmla="*/ 48 w 185"/>
                <a:gd name="T49" fmla="*/ 155 h 185"/>
                <a:gd name="T50" fmla="*/ 26 w 185"/>
                <a:gd name="T51" fmla="*/ 145 h 185"/>
                <a:gd name="T52" fmla="*/ 23 w 185"/>
                <a:gd name="T53" fmla="*/ 111 h 185"/>
                <a:gd name="T54" fmla="*/ 8 w 185"/>
                <a:gd name="T55" fmla="*/ 103 h 185"/>
                <a:gd name="T56" fmla="*/ 23 w 185"/>
                <a:gd name="T57" fmla="*/ 74 h 185"/>
                <a:gd name="T58" fmla="*/ 26 w 185"/>
                <a:gd name="T59" fmla="*/ 40 h 185"/>
                <a:gd name="T60" fmla="*/ 48 w 185"/>
                <a:gd name="T61" fmla="*/ 30 h 185"/>
                <a:gd name="T62" fmla="*/ 74 w 185"/>
                <a:gd name="T63" fmla="*/ 23 h 185"/>
                <a:gd name="T64" fmla="*/ 103 w 185"/>
                <a:gd name="T65" fmla="*/ 8 h 185"/>
                <a:gd name="T66" fmla="*/ 111 w 185"/>
                <a:gd name="T67" fmla="*/ 23 h 185"/>
                <a:gd name="T68" fmla="*/ 137 w 185"/>
                <a:gd name="T69" fmla="*/ 30 h 185"/>
                <a:gd name="T70" fmla="*/ 160 w 185"/>
                <a:gd name="T71" fmla="*/ 40 h 185"/>
                <a:gd name="T72" fmla="*/ 162 w 185"/>
                <a:gd name="T73" fmla="*/ 74 h 185"/>
                <a:gd name="T74" fmla="*/ 177 w 185"/>
                <a:gd name="T75" fmla="*/ 103 h 185"/>
                <a:gd name="T76" fmla="*/ 93 w 185"/>
                <a:gd name="T77" fmla="*/ 143 h 185"/>
                <a:gd name="T78" fmla="*/ 93 w 185"/>
                <a:gd name="T79" fmla="*/ 50 h 185"/>
                <a:gd name="T80" fmla="*/ 93 w 185"/>
                <a:gd name="T81" fmla="*/ 76 h 185"/>
                <a:gd name="T82" fmla="*/ 93 w 185"/>
                <a:gd name="T83" fmla="*/ 50 h 185"/>
                <a:gd name="T84" fmla="*/ 54 w 185"/>
                <a:gd name="T85" fmla="*/ 76 h 185"/>
                <a:gd name="T86" fmla="*/ 88 w 185"/>
                <a:gd name="T87" fmla="*/ 109 h 185"/>
                <a:gd name="T88" fmla="*/ 93 w 185"/>
                <a:gd name="T89" fmla="*/ 84 h 185"/>
                <a:gd name="T90" fmla="*/ 84 w 185"/>
                <a:gd name="T91" fmla="*/ 93 h 185"/>
                <a:gd name="T92" fmla="*/ 97 w 185"/>
                <a:gd name="T93" fmla="*/ 109 h 185"/>
                <a:gd name="T94" fmla="*/ 131 w 185"/>
                <a:gd name="T95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" h="185">
                  <a:moveTo>
                    <a:pt x="179" y="74"/>
                  </a:moveTo>
                  <a:cubicBezTo>
                    <a:pt x="170" y="72"/>
                    <a:pt x="170" y="72"/>
                    <a:pt x="170" y="72"/>
                  </a:cubicBezTo>
                  <a:cubicBezTo>
                    <a:pt x="168" y="65"/>
                    <a:pt x="166" y="58"/>
                    <a:pt x="162" y="5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2"/>
                    <a:pt x="169" y="38"/>
                    <a:pt x="167" y="36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7" y="17"/>
                    <a:pt x="146" y="17"/>
                  </a:cubicBezTo>
                  <a:cubicBezTo>
                    <a:pt x="144" y="17"/>
                    <a:pt x="142" y="17"/>
                    <a:pt x="141" y="18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27" y="19"/>
                    <a:pt x="120" y="17"/>
                    <a:pt x="113" y="1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08" y="0"/>
                    <a:pt x="10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5" y="3"/>
                    <a:pt x="74" y="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5" y="17"/>
                    <a:pt x="58" y="19"/>
                    <a:pt x="52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1" y="17"/>
                    <a:pt x="40" y="17"/>
                  </a:cubicBezTo>
                  <a:cubicBezTo>
                    <a:pt x="38" y="17"/>
                    <a:pt x="37" y="17"/>
                    <a:pt x="36" y="1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6" y="38"/>
                    <a:pt x="17" y="42"/>
                    <a:pt x="18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8"/>
                    <a:pt x="17" y="65"/>
                    <a:pt x="15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3" y="75"/>
                    <a:pt x="0" y="77"/>
                    <a:pt x="0" y="8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3" y="110"/>
                    <a:pt x="6" y="111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7" y="120"/>
                    <a:pt x="19" y="127"/>
                    <a:pt x="23" y="13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7" y="143"/>
                    <a:pt x="16" y="147"/>
                    <a:pt x="18" y="14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68"/>
                    <a:pt x="38" y="168"/>
                    <a:pt x="39" y="168"/>
                  </a:cubicBezTo>
                  <a:cubicBezTo>
                    <a:pt x="41" y="168"/>
                    <a:pt x="43" y="168"/>
                    <a:pt x="44" y="167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8" y="166"/>
                    <a:pt x="65" y="168"/>
                    <a:pt x="72" y="170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2"/>
                    <a:pt x="77" y="185"/>
                    <a:pt x="80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8" y="185"/>
                    <a:pt x="110" y="182"/>
                    <a:pt x="111" y="179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120" y="168"/>
                    <a:pt x="127" y="166"/>
                    <a:pt x="133" y="162"/>
                  </a:cubicBezTo>
                  <a:cubicBezTo>
                    <a:pt x="141" y="167"/>
                    <a:pt x="141" y="167"/>
                    <a:pt x="141" y="167"/>
                  </a:cubicBezTo>
                  <a:cubicBezTo>
                    <a:pt x="142" y="168"/>
                    <a:pt x="144" y="168"/>
                    <a:pt x="146" y="168"/>
                  </a:cubicBezTo>
                  <a:cubicBezTo>
                    <a:pt x="147" y="168"/>
                    <a:pt x="148" y="168"/>
                    <a:pt x="149" y="167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69" y="147"/>
                    <a:pt x="169" y="143"/>
                    <a:pt x="167" y="141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6" y="127"/>
                    <a:pt x="168" y="120"/>
                    <a:pt x="170" y="113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82" y="110"/>
                    <a:pt x="185" y="108"/>
                    <a:pt x="185" y="105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5" y="77"/>
                    <a:pt x="182" y="75"/>
                    <a:pt x="179" y="74"/>
                  </a:cubicBezTo>
                  <a:close/>
                  <a:moveTo>
                    <a:pt x="177" y="103"/>
                  </a:moveTo>
                  <a:cubicBezTo>
                    <a:pt x="177" y="103"/>
                    <a:pt x="177" y="103"/>
                    <a:pt x="177" y="103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5" y="106"/>
                    <a:pt x="163" y="108"/>
                    <a:pt x="162" y="111"/>
                  </a:cubicBezTo>
                  <a:cubicBezTo>
                    <a:pt x="161" y="117"/>
                    <a:pt x="158" y="123"/>
                    <a:pt x="155" y="129"/>
                  </a:cubicBezTo>
                  <a:cubicBezTo>
                    <a:pt x="153" y="131"/>
                    <a:pt x="153" y="134"/>
                    <a:pt x="155" y="137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4"/>
                    <a:pt x="134" y="154"/>
                    <a:pt x="133" y="154"/>
                  </a:cubicBezTo>
                  <a:cubicBezTo>
                    <a:pt x="131" y="154"/>
                    <a:pt x="130" y="154"/>
                    <a:pt x="129" y="155"/>
                  </a:cubicBezTo>
                  <a:cubicBezTo>
                    <a:pt x="123" y="158"/>
                    <a:pt x="117" y="160"/>
                    <a:pt x="111" y="162"/>
                  </a:cubicBezTo>
                  <a:cubicBezTo>
                    <a:pt x="108" y="163"/>
                    <a:pt x="106" y="165"/>
                    <a:pt x="105" y="168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79" y="165"/>
                    <a:pt x="77" y="163"/>
                    <a:pt x="74" y="162"/>
                  </a:cubicBezTo>
                  <a:cubicBezTo>
                    <a:pt x="68" y="160"/>
                    <a:pt x="62" y="158"/>
                    <a:pt x="57" y="155"/>
                  </a:cubicBezTo>
                  <a:cubicBezTo>
                    <a:pt x="55" y="154"/>
                    <a:pt x="54" y="154"/>
                    <a:pt x="52" y="154"/>
                  </a:cubicBezTo>
                  <a:cubicBezTo>
                    <a:pt x="51" y="154"/>
                    <a:pt x="49" y="154"/>
                    <a:pt x="48" y="155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2" y="134"/>
                    <a:pt x="32" y="131"/>
                    <a:pt x="30" y="129"/>
                  </a:cubicBezTo>
                  <a:cubicBezTo>
                    <a:pt x="27" y="123"/>
                    <a:pt x="25" y="117"/>
                    <a:pt x="23" y="111"/>
                  </a:cubicBezTo>
                  <a:cubicBezTo>
                    <a:pt x="22" y="108"/>
                    <a:pt x="20" y="106"/>
                    <a:pt x="17" y="105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0" y="79"/>
                    <a:pt x="22" y="77"/>
                    <a:pt x="23" y="74"/>
                  </a:cubicBezTo>
                  <a:cubicBezTo>
                    <a:pt x="25" y="68"/>
                    <a:pt x="27" y="62"/>
                    <a:pt x="30" y="57"/>
                  </a:cubicBezTo>
                  <a:cubicBezTo>
                    <a:pt x="32" y="54"/>
                    <a:pt x="32" y="51"/>
                    <a:pt x="30" y="48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1"/>
                    <a:pt x="51" y="31"/>
                    <a:pt x="52" y="31"/>
                  </a:cubicBezTo>
                  <a:cubicBezTo>
                    <a:pt x="54" y="31"/>
                    <a:pt x="55" y="31"/>
                    <a:pt x="57" y="30"/>
                  </a:cubicBezTo>
                  <a:cubicBezTo>
                    <a:pt x="62" y="27"/>
                    <a:pt x="68" y="25"/>
                    <a:pt x="74" y="23"/>
                  </a:cubicBezTo>
                  <a:cubicBezTo>
                    <a:pt x="77" y="22"/>
                    <a:pt x="79" y="20"/>
                    <a:pt x="80" y="1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6" y="20"/>
                    <a:pt x="108" y="22"/>
                    <a:pt x="111" y="23"/>
                  </a:cubicBezTo>
                  <a:cubicBezTo>
                    <a:pt x="117" y="25"/>
                    <a:pt x="123" y="27"/>
                    <a:pt x="129" y="30"/>
                  </a:cubicBezTo>
                  <a:cubicBezTo>
                    <a:pt x="130" y="31"/>
                    <a:pt x="131" y="31"/>
                    <a:pt x="133" y="31"/>
                  </a:cubicBezTo>
                  <a:cubicBezTo>
                    <a:pt x="134" y="31"/>
                    <a:pt x="136" y="31"/>
                    <a:pt x="137" y="30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3" y="51"/>
                    <a:pt x="153" y="54"/>
                    <a:pt x="155" y="57"/>
                  </a:cubicBezTo>
                  <a:cubicBezTo>
                    <a:pt x="158" y="62"/>
                    <a:pt x="161" y="68"/>
                    <a:pt x="162" y="74"/>
                  </a:cubicBezTo>
                  <a:cubicBezTo>
                    <a:pt x="163" y="77"/>
                    <a:pt x="165" y="79"/>
                    <a:pt x="168" y="80"/>
                  </a:cubicBezTo>
                  <a:cubicBezTo>
                    <a:pt x="177" y="82"/>
                    <a:pt x="177" y="82"/>
                    <a:pt x="177" y="82"/>
                  </a:cubicBezTo>
                  <a:lnTo>
                    <a:pt x="177" y="103"/>
                  </a:lnTo>
                  <a:close/>
                  <a:moveTo>
                    <a:pt x="93" y="42"/>
                  </a:moveTo>
                  <a:cubicBezTo>
                    <a:pt x="65" y="42"/>
                    <a:pt x="42" y="65"/>
                    <a:pt x="42" y="93"/>
                  </a:cubicBezTo>
                  <a:cubicBezTo>
                    <a:pt x="42" y="120"/>
                    <a:pt x="65" y="143"/>
                    <a:pt x="93" y="143"/>
                  </a:cubicBezTo>
                  <a:cubicBezTo>
                    <a:pt x="121" y="143"/>
                    <a:pt x="143" y="120"/>
                    <a:pt x="143" y="93"/>
                  </a:cubicBezTo>
                  <a:cubicBezTo>
                    <a:pt x="143" y="65"/>
                    <a:pt x="121" y="42"/>
                    <a:pt x="93" y="42"/>
                  </a:cubicBezTo>
                  <a:close/>
                  <a:moveTo>
                    <a:pt x="93" y="50"/>
                  </a:moveTo>
                  <a:cubicBezTo>
                    <a:pt x="107" y="50"/>
                    <a:pt x="120" y="58"/>
                    <a:pt x="127" y="68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2" y="78"/>
                    <a:pt x="97" y="76"/>
                    <a:pt x="93" y="76"/>
                  </a:cubicBezTo>
                  <a:cubicBezTo>
                    <a:pt x="88" y="76"/>
                    <a:pt x="83" y="78"/>
                    <a:pt x="80" y="8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6" y="58"/>
                    <a:pt x="78" y="50"/>
                    <a:pt x="93" y="50"/>
                  </a:cubicBezTo>
                  <a:close/>
                  <a:moveTo>
                    <a:pt x="88" y="135"/>
                  </a:moveTo>
                  <a:cubicBezTo>
                    <a:pt x="67" y="132"/>
                    <a:pt x="50" y="114"/>
                    <a:pt x="50" y="93"/>
                  </a:cubicBezTo>
                  <a:cubicBezTo>
                    <a:pt x="50" y="87"/>
                    <a:pt x="52" y="81"/>
                    <a:pt x="54" y="7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90"/>
                    <a:pt x="76" y="91"/>
                    <a:pt x="76" y="93"/>
                  </a:cubicBezTo>
                  <a:cubicBezTo>
                    <a:pt x="76" y="100"/>
                    <a:pt x="81" y="107"/>
                    <a:pt x="88" y="109"/>
                  </a:cubicBezTo>
                  <a:lnTo>
                    <a:pt x="88" y="135"/>
                  </a:lnTo>
                  <a:close/>
                  <a:moveTo>
                    <a:pt x="84" y="93"/>
                  </a:moveTo>
                  <a:cubicBezTo>
                    <a:pt x="84" y="88"/>
                    <a:pt x="88" y="84"/>
                    <a:pt x="93" y="84"/>
                  </a:cubicBezTo>
                  <a:cubicBezTo>
                    <a:pt x="97" y="84"/>
                    <a:pt x="101" y="88"/>
                    <a:pt x="101" y="93"/>
                  </a:cubicBezTo>
                  <a:cubicBezTo>
                    <a:pt x="101" y="97"/>
                    <a:pt x="97" y="101"/>
                    <a:pt x="93" y="101"/>
                  </a:cubicBezTo>
                  <a:cubicBezTo>
                    <a:pt x="88" y="101"/>
                    <a:pt x="84" y="97"/>
                    <a:pt x="84" y="93"/>
                  </a:cubicBezTo>
                  <a:close/>
                  <a:moveTo>
                    <a:pt x="135" y="93"/>
                  </a:moveTo>
                  <a:cubicBezTo>
                    <a:pt x="135" y="114"/>
                    <a:pt x="118" y="132"/>
                    <a:pt x="97" y="135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4" y="107"/>
                    <a:pt x="109" y="100"/>
                    <a:pt x="109" y="93"/>
                  </a:cubicBezTo>
                  <a:cubicBezTo>
                    <a:pt x="109" y="91"/>
                    <a:pt x="109" y="90"/>
                    <a:pt x="109" y="88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4" y="81"/>
                    <a:pt x="135" y="87"/>
                    <a:pt x="135" y="9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CB4E17A-AF90-34D5-0B21-12F2FD0393E3}"/>
                </a:ext>
              </a:extLst>
            </p:cNvPr>
            <p:cNvGrpSpPr/>
            <p:nvPr/>
          </p:nvGrpSpPr>
          <p:grpSpPr>
            <a:xfrm>
              <a:off x="843892" y="2223359"/>
              <a:ext cx="324554" cy="374094"/>
              <a:chOff x="1346788" y="1174328"/>
              <a:chExt cx="788034" cy="788240"/>
            </a:xfrm>
          </p:grpSpPr>
          <p:sp>
            <p:nvSpPr>
              <p:cNvPr id="95" name="Oval 19">
                <a:extLst>
                  <a:ext uri="{FF2B5EF4-FFF2-40B4-BE49-F238E27FC236}">
                    <a16:creationId xmlns:a16="http://schemas.microsoft.com/office/drawing/2014/main" id="{AA7E33F8-6310-2404-4624-D9E687DCA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788" y="1174328"/>
                <a:ext cx="788034" cy="788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  <p:sp>
            <p:nvSpPr>
              <p:cNvPr id="96" name="Freeform 78">
                <a:extLst>
                  <a:ext uri="{FF2B5EF4-FFF2-40B4-BE49-F238E27FC236}">
                    <a16:creationId xmlns:a16="http://schemas.microsoft.com/office/drawing/2014/main" id="{CD27F018-C30F-B777-9BE0-CE566E2D11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0726" y="1350007"/>
                <a:ext cx="300159" cy="43688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solidFill>
                <a:sysClr val="window" lastClr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Montserrat" pitchFamily="2" charset="77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E2C5849-0B14-8667-7582-4B9E2B77E336}"/>
                </a:ext>
              </a:extLst>
            </p:cNvPr>
            <p:cNvSpPr/>
            <p:nvPr/>
          </p:nvSpPr>
          <p:spPr>
            <a:xfrm>
              <a:off x="774375" y="2052876"/>
              <a:ext cx="4635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itchFamily="2" charset="77"/>
                  <a:cs typeface="Segoe UI Light" panose="020B0502040204020203" pitchFamily="34" charset="0"/>
                </a:rPr>
                <a:t>Идея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  <a:cs typeface="Segoe UI Light" panose="020B0502040204020203" pitchFamily="34" charset="0"/>
              </a:endParaRPr>
            </a:p>
          </p:txBody>
        </p:sp>
        <p:sp>
          <p:nvSpPr>
            <p:cNvPr id="53" name="Oval 19">
              <a:extLst>
                <a:ext uri="{FF2B5EF4-FFF2-40B4-BE49-F238E27FC236}">
                  <a16:creationId xmlns:a16="http://schemas.microsoft.com/office/drawing/2014/main" id="{2A4A5905-2FD3-69C7-CB2E-B66512789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635" y="2256370"/>
              <a:ext cx="324554" cy="3740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80FF473-1A40-DDAC-646D-7BAE92D33188}"/>
                </a:ext>
              </a:extLst>
            </p:cNvPr>
            <p:cNvSpPr/>
            <p:nvPr/>
          </p:nvSpPr>
          <p:spPr>
            <a:xfrm>
              <a:off x="1966630" y="2105873"/>
              <a:ext cx="95410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itchFamily="2" charset="77"/>
                  <a:cs typeface="Segoe UI Light" panose="020B0502040204020203" pitchFamily="34" charset="0"/>
                </a:rPr>
                <a:t>Предложение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  <a:cs typeface="Segoe UI Light" panose="020B0502040204020203" pitchFamily="34" charset="0"/>
              </a:endParaRPr>
            </a:p>
          </p:txBody>
        </p:sp>
        <p:sp>
          <p:nvSpPr>
            <p:cNvPr id="55" name="Oval 19">
              <a:extLst>
                <a:ext uri="{FF2B5EF4-FFF2-40B4-BE49-F238E27FC236}">
                  <a16:creationId xmlns:a16="http://schemas.microsoft.com/office/drawing/2014/main" id="{6FDE9098-6B3F-55D6-391C-4C0C07158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457" y="2463403"/>
              <a:ext cx="149233" cy="1720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56" name="Oval 19">
              <a:extLst>
                <a:ext uri="{FF2B5EF4-FFF2-40B4-BE49-F238E27FC236}">
                  <a16:creationId xmlns:a16="http://schemas.microsoft.com/office/drawing/2014/main" id="{F75F1D8E-AF32-3E9B-7A9B-2750FBAC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608" y="2410406"/>
              <a:ext cx="149233" cy="172012"/>
            </a:xfrm>
            <a:prstGeom prst="ellipse">
              <a:avLst/>
            </a:prstGeom>
            <a:solidFill>
              <a:srgbClr val="BCBCBC"/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57" name="Oval 19">
              <a:extLst>
                <a:ext uri="{FF2B5EF4-FFF2-40B4-BE49-F238E27FC236}">
                  <a16:creationId xmlns:a16="http://schemas.microsoft.com/office/drawing/2014/main" id="{12463409-4624-DEDC-400B-DDC656549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581" y="2223359"/>
              <a:ext cx="79324" cy="91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418C4E0-F7BC-BAAB-8A29-B8C5499FB0DA}"/>
                </a:ext>
              </a:extLst>
            </p:cNvPr>
            <p:cNvSpPr/>
            <p:nvPr/>
          </p:nvSpPr>
          <p:spPr>
            <a:xfrm>
              <a:off x="3188237" y="2173920"/>
              <a:ext cx="84991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itchFamily="2" charset="77"/>
                  <a:cs typeface="Segoe UI Light" panose="020B0502040204020203" pitchFamily="34" charset="0"/>
                </a:rPr>
                <a:t>Инициатива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  <a:cs typeface="Segoe UI Light" panose="020B0502040204020203" pitchFamily="34" charset="0"/>
              </a:endParaRPr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272F3F21-6B1E-3E27-E29E-DD70BCDA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668" y="2529498"/>
              <a:ext cx="169078" cy="1948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60" name="Oval 19">
              <a:extLst>
                <a:ext uri="{FF2B5EF4-FFF2-40B4-BE49-F238E27FC236}">
                  <a16:creationId xmlns:a16="http://schemas.microsoft.com/office/drawing/2014/main" id="{F765B85F-D76D-8F34-1603-0E5FE23F8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132" y="2364573"/>
              <a:ext cx="149233" cy="1720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61" name="Oval 19">
              <a:extLst>
                <a:ext uri="{FF2B5EF4-FFF2-40B4-BE49-F238E27FC236}">
                  <a16:creationId xmlns:a16="http://schemas.microsoft.com/office/drawing/2014/main" id="{D50BB242-68E9-B7E1-680D-1F970B805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139" y="2346554"/>
              <a:ext cx="79324" cy="91432"/>
            </a:xfrm>
            <a:prstGeom prst="ellipse">
              <a:avLst/>
            </a:prstGeom>
            <a:solidFill>
              <a:srgbClr val="BCBCBC"/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62" name="Oval 19">
              <a:extLst>
                <a:ext uri="{FF2B5EF4-FFF2-40B4-BE49-F238E27FC236}">
                  <a16:creationId xmlns:a16="http://schemas.microsoft.com/office/drawing/2014/main" id="{5475AE34-5A77-B485-C787-ED48A75B3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2098461"/>
              <a:ext cx="79324" cy="91432"/>
            </a:xfrm>
            <a:prstGeom prst="ellipse">
              <a:avLst/>
            </a:prstGeom>
            <a:solidFill>
              <a:srgbClr val="BCBCBC"/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63" name="Oval 19">
              <a:extLst>
                <a:ext uri="{FF2B5EF4-FFF2-40B4-BE49-F238E27FC236}">
                  <a16:creationId xmlns:a16="http://schemas.microsoft.com/office/drawing/2014/main" id="{5BEA0239-7968-B05C-5A72-BD2BA9792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837" y="2112233"/>
              <a:ext cx="79324" cy="91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64" name="Oval 19">
              <a:extLst>
                <a:ext uri="{FF2B5EF4-FFF2-40B4-BE49-F238E27FC236}">
                  <a16:creationId xmlns:a16="http://schemas.microsoft.com/office/drawing/2014/main" id="{1782D0F2-F0E2-ED54-C96F-A66019682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48" y="2364573"/>
              <a:ext cx="113045" cy="130301"/>
            </a:xfrm>
            <a:prstGeom prst="ellipse">
              <a:avLst/>
            </a:prstGeom>
            <a:solidFill>
              <a:srgbClr val="BCBCBC"/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F9BA64D0-14BC-6909-E2A3-2EB51D3F8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870" y="2151749"/>
              <a:ext cx="79324" cy="91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3DE3CA08-B965-36B3-6581-5D16B3C88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4085" y="2332632"/>
              <a:ext cx="181774" cy="210708"/>
            </a:xfrm>
            <a:custGeom>
              <a:avLst/>
              <a:gdLst>
                <a:gd name="T0" fmla="*/ 122 w 185"/>
                <a:gd name="T1" fmla="*/ 118 h 186"/>
                <a:gd name="T2" fmla="*/ 122 w 185"/>
                <a:gd name="T3" fmla="*/ 127 h 186"/>
                <a:gd name="T4" fmla="*/ 160 w 185"/>
                <a:gd name="T5" fmla="*/ 122 h 186"/>
                <a:gd name="T6" fmla="*/ 156 w 185"/>
                <a:gd name="T7" fmla="*/ 84 h 186"/>
                <a:gd name="T8" fmla="*/ 118 w 185"/>
                <a:gd name="T9" fmla="*/ 89 h 186"/>
                <a:gd name="T10" fmla="*/ 156 w 185"/>
                <a:gd name="T11" fmla="*/ 93 h 186"/>
                <a:gd name="T12" fmla="*/ 156 w 185"/>
                <a:gd name="T13" fmla="*/ 84 h 186"/>
                <a:gd name="T14" fmla="*/ 33 w 185"/>
                <a:gd name="T15" fmla="*/ 34 h 186"/>
                <a:gd name="T16" fmla="*/ 25 w 185"/>
                <a:gd name="T17" fmla="*/ 59 h 186"/>
                <a:gd name="T18" fmla="*/ 0 w 185"/>
                <a:gd name="T19" fmla="*/ 68 h 186"/>
                <a:gd name="T20" fmla="*/ 25 w 185"/>
                <a:gd name="T21" fmla="*/ 186 h 186"/>
                <a:gd name="T22" fmla="*/ 185 w 185"/>
                <a:gd name="T23" fmla="*/ 177 h 186"/>
                <a:gd name="T24" fmla="*/ 177 w 185"/>
                <a:gd name="T25" fmla="*/ 34 h 186"/>
                <a:gd name="T26" fmla="*/ 25 w 185"/>
                <a:gd name="T27" fmla="*/ 177 h 186"/>
                <a:gd name="T28" fmla="*/ 8 w 185"/>
                <a:gd name="T29" fmla="*/ 68 h 186"/>
                <a:gd name="T30" fmla="*/ 25 w 185"/>
                <a:gd name="T31" fmla="*/ 156 h 186"/>
                <a:gd name="T32" fmla="*/ 33 w 185"/>
                <a:gd name="T33" fmla="*/ 156 h 186"/>
                <a:gd name="T34" fmla="*/ 177 w 185"/>
                <a:gd name="T35" fmla="*/ 42 h 186"/>
                <a:gd name="T36" fmla="*/ 139 w 185"/>
                <a:gd name="T37" fmla="*/ 68 h 186"/>
                <a:gd name="T38" fmla="*/ 139 w 185"/>
                <a:gd name="T39" fmla="*/ 59 h 186"/>
                <a:gd name="T40" fmla="*/ 139 w 185"/>
                <a:gd name="T41" fmla="*/ 68 h 186"/>
                <a:gd name="T42" fmla="*/ 164 w 185"/>
                <a:gd name="T43" fmla="*/ 9 h 186"/>
                <a:gd name="T44" fmla="*/ 164 w 185"/>
                <a:gd name="T45" fmla="*/ 0 h 186"/>
                <a:gd name="T46" fmla="*/ 50 w 185"/>
                <a:gd name="T47" fmla="*/ 4 h 186"/>
                <a:gd name="T48" fmla="*/ 156 w 185"/>
                <a:gd name="T49" fmla="*/ 101 h 186"/>
                <a:gd name="T50" fmla="*/ 118 w 185"/>
                <a:gd name="T51" fmla="*/ 106 h 186"/>
                <a:gd name="T52" fmla="*/ 156 w 185"/>
                <a:gd name="T53" fmla="*/ 110 h 186"/>
                <a:gd name="T54" fmla="*/ 156 w 185"/>
                <a:gd name="T55" fmla="*/ 101 h 186"/>
                <a:gd name="T56" fmla="*/ 173 w 185"/>
                <a:gd name="T57" fmla="*/ 25 h 186"/>
                <a:gd name="T58" fmla="*/ 173 w 185"/>
                <a:gd name="T59" fmla="*/ 17 h 186"/>
                <a:gd name="T60" fmla="*/ 38 w 185"/>
                <a:gd name="T61" fmla="*/ 21 h 186"/>
                <a:gd name="T62" fmla="*/ 156 w 185"/>
                <a:gd name="T63" fmla="*/ 68 h 186"/>
                <a:gd name="T64" fmla="*/ 156 w 185"/>
                <a:gd name="T65" fmla="*/ 59 h 186"/>
                <a:gd name="T66" fmla="*/ 156 w 185"/>
                <a:gd name="T67" fmla="*/ 68 h 186"/>
                <a:gd name="T68" fmla="*/ 156 w 185"/>
                <a:gd name="T69" fmla="*/ 144 h 186"/>
                <a:gd name="T70" fmla="*/ 156 w 185"/>
                <a:gd name="T71" fmla="*/ 135 h 186"/>
                <a:gd name="T72" fmla="*/ 50 w 185"/>
                <a:gd name="T73" fmla="*/ 139 h 186"/>
                <a:gd name="T74" fmla="*/ 88 w 185"/>
                <a:gd name="T75" fmla="*/ 68 h 186"/>
                <a:gd name="T76" fmla="*/ 126 w 185"/>
                <a:gd name="T77" fmla="*/ 63 h 186"/>
                <a:gd name="T78" fmla="*/ 88 w 185"/>
                <a:gd name="T79" fmla="*/ 59 h 186"/>
                <a:gd name="T80" fmla="*/ 88 w 185"/>
                <a:gd name="T81" fmla="*/ 68 h 186"/>
                <a:gd name="T82" fmla="*/ 156 w 185"/>
                <a:gd name="T83" fmla="*/ 160 h 186"/>
                <a:gd name="T84" fmla="*/ 156 w 185"/>
                <a:gd name="T85" fmla="*/ 152 h 186"/>
                <a:gd name="T86" fmla="*/ 50 w 185"/>
                <a:gd name="T87" fmla="*/ 156 h 186"/>
                <a:gd name="T88" fmla="*/ 55 w 185"/>
                <a:gd name="T89" fmla="*/ 127 h 186"/>
                <a:gd name="T90" fmla="*/ 101 w 185"/>
                <a:gd name="T91" fmla="*/ 122 h 186"/>
                <a:gd name="T92" fmla="*/ 97 w 185"/>
                <a:gd name="T93" fmla="*/ 84 h 186"/>
                <a:gd name="T94" fmla="*/ 50 w 185"/>
                <a:gd name="T95" fmla="*/ 89 h 186"/>
                <a:gd name="T96" fmla="*/ 55 w 185"/>
                <a:gd name="T97" fmla="*/ 127 h 186"/>
                <a:gd name="T98" fmla="*/ 92 w 185"/>
                <a:gd name="T99" fmla="*/ 93 h 186"/>
                <a:gd name="T100" fmla="*/ 59 w 185"/>
                <a:gd name="T101" fmla="*/ 118 h 186"/>
                <a:gd name="T102" fmla="*/ 55 w 185"/>
                <a:gd name="T103" fmla="*/ 68 h 186"/>
                <a:gd name="T104" fmla="*/ 55 w 185"/>
                <a:gd name="T105" fmla="*/ 59 h 186"/>
                <a:gd name="T106" fmla="*/ 55 w 185"/>
                <a:gd name="T107" fmla="*/ 68 h 186"/>
                <a:gd name="T108" fmla="*/ 76 w 185"/>
                <a:gd name="T109" fmla="*/ 63 h 186"/>
                <a:gd name="T110" fmla="*/ 67 w 185"/>
                <a:gd name="T111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186">
                  <a:moveTo>
                    <a:pt x="156" y="118"/>
                  </a:moveTo>
                  <a:cubicBezTo>
                    <a:pt x="122" y="118"/>
                    <a:pt x="122" y="118"/>
                    <a:pt x="122" y="118"/>
                  </a:cubicBezTo>
                  <a:cubicBezTo>
                    <a:pt x="120" y="118"/>
                    <a:pt x="118" y="120"/>
                    <a:pt x="118" y="122"/>
                  </a:cubicBezTo>
                  <a:cubicBezTo>
                    <a:pt x="118" y="125"/>
                    <a:pt x="120" y="127"/>
                    <a:pt x="122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8" y="127"/>
                    <a:pt x="160" y="125"/>
                    <a:pt x="160" y="122"/>
                  </a:cubicBezTo>
                  <a:cubicBezTo>
                    <a:pt x="160" y="120"/>
                    <a:pt x="158" y="118"/>
                    <a:pt x="156" y="118"/>
                  </a:cubicBezTo>
                  <a:close/>
                  <a:moveTo>
                    <a:pt x="156" y="84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20" y="84"/>
                    <a:pt x="118" y="86"/>
                    <a:pt x="118" y="89"/>
                  </a:cubicBezTo>
                  <a:cubicBezTo>
                    <a:pt x="118" y="91"/>
                    <a:pt x="120" y="93"/>
                    <a:pt x="122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8" y="93"/>
                    <a:pt x="160" y="91"/>
                    <a:pt x="160" y="89"/>
                  </a:cubicBezTo>
                  <a:cubicBezTo>
                    <a:pt x="160" y="86"/>
                    <a:pt x="158" y="84"/>
                    <a:pt x="156" y="84"/>
                  </a:cubicBezTo>
                  <a:close/>
                  <a:moveTo>
                    <a:pt x="177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9" y="34"/>
                    <a:pt x="25" y="38"/>
                    <a:pt x="25" y="42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3" y="59"/>
                    <a:pt x="0" y="63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4"/>
                    <a:pt x="11" y="186"/>
                    <a:pt x="25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82" y="186"/>
                    <a:pt x="185" y="182"/>
                    <a:pt x="185" y="177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38"/>
                    <a:pt x="182" y="34"/>
                    <a:pt x="177" y="34"/>
                  </a:cubicBezTo>
                  <a:close/>
                  <a:moveTo>
                    <a:pt x="177" y="177"/>
                  </a:move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9"/>
                    <a:pt x="27" y="160"/>
                    <a:pt x="29" y="160"/>
                  </a:cubicBezTo>
                  <a:cubicBezTo>
                    <a:pt x="32" y="160"/>
                    <a:pt x="33" y="159"/>
                    <a:pt x="33" y="15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177" y="42"/>
                    <a:pt x="177" y="42"/>
                    <a:pt x="177" y="42"/>
                  </a:cubicBezTo>
                  <a:lnTo>
                    <a:pt x="177" y="177"/>
                  </a:lnTo>
                  <a:close/>
                  <a:moveTo>
                    <a:pt x="139" y="68"/>
                  </a:moveTo>
                  <a:cubicBezTo>
                    <a:pt x="141" y="68"/>
                    <a:pt x="143" y="66"/>
                    <a:pt x="143" y="63"/>
                  </a:cubicBezTo>
                  <a:cubicBezTo>
                    <a:pt x="143" y="61"/>
                    <a:pt x="141" y="59"/>
                    <a:pt x="139" y="59"/>
                  </a:cubicBezTo>
                  <a:cubicBezTo>
                    <a:pt x="137" y="59"/>
                    <a:pt x="135" y="61"/>
                    <a:pt x="135" y="63"/>
                  </a:cubicBezTo>
                  <a:cubicBezTo>
                    <a:pt x="135" y="66"/>
                    <a:pt x="137" y="68"/>
                    <a:pt x="139" y="68"/>
                  </a:cubicBezTo>
                  <a:close/>
                  <a:moveTo>
                    <a:pt x="55" y="9"/>
                  </a:moveTo>
                  <a:cubicBezTo>
                    <a:pt x="164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4"/>
                  </a:cubicBezTo>
                  <a:cubicBezTo>
                    <a:pt x="168" y="2"/>
                    <a:pt x="167" y="0"/>
                    <a:pt x="1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2"/>
                    <a:pt x="50" y="4"/>
                  </a:cubicBezTo>
                  <a:cubicBezTo>
                    <a:pt x="50" y="7"/>
                    <a:pt x="52" y="9"/>
                    <a:pt x="55" y="9"/>
                  </a:cubicBezTo>
                  <a:close/>
                  <a:moveTo>
                    <a:pt x="156" y="101"/>
                  </a:moveTo>
                  <a:cubicBezTo>
                    <a:pt x="122" y="101"/>
                    <a:pt x="122" y="101"/>
                    <a:pt x="122" y="101"/>
                  </a:cubicBezTo>
                  <a:cubicBezTo>
                    <a:pt x="120" y="101"/>
                    <a:pt x="118" y="103"/>
                    <a:pt x="118" y="106"/>
                  </a:cubicBezTo>
                  <a:cubicBezTo>
                    <a:pt x="118" y="108"/>
                    <a:pt x="120" y="110"/>
                    <a:pt x="122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8" y="110"/>
                    <a:pt x="160" y="108"/>
                    <a:pt x="160" y="106"/>
                  </a:cubicBezTo>
                  <a:cubicBezTo>
                    <a:pt x="160" y="103"/>
                    <a:pt x="158" y="101"/>
                    <a:pt x="156" y="101"/>
                  </a:cubicBezTo>
                  <a:close/>
                  <a:moveTo>
                    <a:pt x="42" y="25"/>
                  </a:moveTo>
                  <a:cubicBezTo>
                    <a:pt x="173" y="25"/>
                    <a:pt x="173" y="25"/>
                    <a:pt x="173" y="25"/>
                  </a:cubicBezTo>
                  <a:cubicBezTo>
                    <a:pt x="175" y="25"/>
                    <a:pt x="177" y="24"/>
                    <a:pt x="177" y="21"/>
                  </a:cubicBezTo>
                  <a:cubicBezTo>
                    <a:pt x="177" y="19"/>
                    <a:pt x="175" y="17"/>
                    <a:pt x="173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38" y="19"/>
                    <a:pt x="38" y="21"/>
                  </a:cubicBezTo>
                  <a:cubicBezTo>
                    <a:pt x="38" y="24"/>
                    <a:pt x="40" y="25"/>
                    <a:pt x="42" y="25"/>
                  </a:cubicBezTo>
                  <a:close/>
                  <a:moveTo>
                    <a:pt x="156" y="68"/>
                  </a:moveTo>
                  <a:cubicBezTo>
                    <a:pt x="158" y="68"/>
                    <a:pt x="160" y="66"/>
                    <a:pt x="160" y="63"/>
                  </a:cubicBezTo>
                  <a:cubicBezTo>
                    <a:pt x="160" y="61"/>
                    <a:pt x="158" y="59"/>
                    <a:pt x="156" y="59"/>
                  </a:cubicBezTo>
                  <a:cubicBezTo>
                    <a:pt x="153" y="59"/>
                    <a:pt x="152" y="61"/>
                    <a:pt x="152" y="63"/>
                  </a:cubicBezTo>
                  <a:cubicBezTo>
                    <a:pt x="152" y="66"/>
                    <a:pt x="153" y="68"/>
                    <a:pt x="156" y="68"/>
                  </a:cubicBezTo>
                  <a:close/>
                  <a:moveTo>
                    <a:pt x="55" y="144"/>
                  </a:moveTo>
                  <a:cubicBezTo>
                    <a:pt x="156" y="144"/>
                    <a:pt x="156" y="144"/>
                    <a:pt x="156" y="144"/>
                  </a:cubicBezTo>
                  <a:cubicBezTo>
                    <a:pt x="158" y="144"/>
                    <a:pt x="160" y="142"/>
                    <a:pt x="160" y="139"/>
                  </a:cubicBezTo>
                  <a:cubicBezTo>
                    <a:pt x="160" y="137"/>
                    <a:pt x="158" y="135"/>
                    <a:pt x="156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2" y="135"/>
                    <a:pt x="50" y="137"/>
                    <a:pt x="50" y="139"/>
                  </a:cubicBezTo>
                  <a:cubicBezTo>
                    <a:pt x="50" y="142"/>
                    <a:pt x="52" y="144"/>
                    <a:pt x="55" y="144"/>
                  </a:cubicBezTo>
                  <a:close/>
                  <a:moveTo>
                    <a:pt x="88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4" y="68"/>
                    <a:pt x="126" y="66"/>
                    <a:pt x="126" y="63"/>
                  </a:cubicBezTo>
                  <a:cubicBezTo>
                    <a:pt x="126" y="61"/>
                    <a:pt x="124" y="59"/>
                    <a:pt x="122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6" y="59"/>
                    <a:pt x="84" y="61"/>
                    <a:pt x="84" y="63"/>
                  </a:cubicBezTo>
                  <a:cubicBezTo>
                    <a:pt x="84" y="66"/>
                    <a:pt x="86" y="68"/>
                    <a:pt x="88" y="68"/>
                  </a:cubicBezTo>
                  <a:close/>
                  <a:moveTo>
                    <a:pt x="55" y="160"/>
                  </a:moveTo>
                  <a:cubicBezTo>
                    <a:pt x="156" y="160"/>
                    <a:pt x="156" y="160"/>
                    <a:pt x="156" y="160"/>
                  </a:cubicBezTo>
                  <a:cubicBezTo>
                    <a:pt x="158" y="160"/>
                    <a:pt x="160" y="159"/>
                    <a:pt x="160" y="156"/>
                  </a:cubicBezTo>
                  <a:cubicBezTo>
                    <a:pt x="160" y="154"/>
                    <a:pt x="158" y="152"/>
                    <a:pt x="156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52" y="152"/>
                    <a:pt x="50" y="154"/>
                    <a:pt x="50" y="156"/>
                  </a:cubicBezTo>
                  <a:cubicBezTo>
                    <a:pt x="50" y="159"/>
                    <a:pt x="52" y="160"/>
                    <a:pt x="55" y="160"/>
                  </a:cubicBezTo>
                  <a:close/>
                  <a:moveTo>
                    <a:pt x="55" y="127"/>
                  </a:moveTo>
                  <a:cubicBezTo>
                    <a:pt x="97" y="127"/>
                    <a:pt x="97" y="127"/>
                    <a:pt x="97" y="127"/>
                  </a:cubicBezTo>
                  <a:cubicBezTo>
                    <a:pt x="99" y="127"/>
                    <a:pt x="101" y="125"/>
                    <a:pt x="101" y="122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6"/>
                    <a:pt x="99" y="84"/>
                    <a:pt x="97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2" y="84"/>
                    <a:pt x="50" y="86"/>
                    <a:pt x="50" y="8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5"/>
                    <a:pt x="52" y="127"/>
                    <a:pt x="55" y="127"/>
                  </a:cubicBezTo>
                  <a:close/>
                  <a:moveTo>
                    <a:pt x="59" y="93"/>
                  </a:moveTo>
                  <a:cubicBezTo>
                    <a:pt x="92" y="93"/>
                    <a:pt x="92" y="93"/>
                    <a:pt x="92" y="93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59" y="118"/>
                    <a:pt x="59" y="118"/>
                    <a:pt x="59" y="118"/>
                  </a:cubicBezTo>
                  <a:lnTo>
                    <a:pt x="59" y="93"/>
                  </a:lnTo>
                  <a:close/>
                  <a:moveTo>
                    <a:pt x="55" y="68"/>
                  </a:moveTo>
                  <a:cubicBezTo>
                    <a:pt x="57" y="68"/>
                    <a:pt x="59" y="66"/>
                    <a:pt x="59" y="63"/>
                  </a:cubicBezTo>
                  <a:cubicBezTo>
                    <a:pt x="59" y="61"/>
                    <a:pt x="57" y="59"/>
                    <a:pt x="55" y="59"/>
                  </a:cubicBezTo>
                  <a:cubicBezTo>
                    <a:pt x="52" y="59"/>
                    <a:pt x="50" y="61"/>
                    <a:pt x="50" y="63"/>
                  </a:cubicBezTo>
                  <a:cubicBezTo>
                    <a:pt x="50" y="66"/>
                    <a:pt x="52" y="68"/>
                    <a:pt x="55" y="68"/>
                  </a:cubicBezTo>
                  <a:close/>
                  <a:moveTo>
                    <a:pt x="71" y="68"/>
                  </a:moveTo>
                  <a:cubicBezTo>
                    <a:pt x="74" y="68"/>
                    <a:pt x="76" y="66"/>
                    <a:pt x="76" y="63"/>
                  </a:cubicBezTo>
                  <a:cubicBezTo>
                    <a:pt x="76" y="61"/>
                    <a:pt x="74" y="59"/>
                    <a:pt x="71" y="59"/>
                  </a:cubicBezTo>
                  <a:cubicBezTo>
                    <a:pt x="69" y="59"/>
                    <a:pt x="67" y="61"/>
                    <a:pt x="67" y="63"/>
                  </a:cubicBezTo>
                  <a:cubicBezTo>
                    <a:pt x="67" y="66"/>
                    <a:pt x="69" y="68"/>
                    <a:pt x="71" y="68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B3B2EA0-F54C-A325-1456-70F172641923}"/>
                </a:ext>
              </a:extLst>
            </p:cNvPr>
            <p:cNvSpPr/>
            <p:nvPr/>
          </p:nvSpPr>
          <p:spPr>
            <a:xfrm>
              <a:off x="1219132" y="2150608"/>
              <a:ext cx="84991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itchFamily="2" charset="77"/>
                  <a:cs typeface="Segoe UI Light" panose="020B0502040204020203" pitchFamily="34" charset="0"/>
                </a:rPr>
                <a:t>Инициатива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  <a:cs typeface="Segoe UI Light" panose="020B0502040204020203" pitchFamily="34" charset="0"/>
              </a:endParaRPr>
            </a:p>
          </p:txBody>
        </p: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27131F2D-09C0-CF55-7CBC-5359BEAF6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369" y="5718872"/>
              <a:ext cx="1698176" cy="280523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sm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Segoe UI" panose="020B0502040204020203" pitchFamily="34" charset="0"/>
                  <a:cs typeface="Segoe UI" panose="020B0502040204020203" pitchFamily="34" charset="0"/>
                </a:rPr>
                <a:t>УПРАВЛЕНИЕ ПРОДУКТОМ</a:t>
              </a: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2ED38D13-AA57-D4FE-26F2-B0158C9DA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357" y="4451626"/>
              <a:ext cx="48673" cy="1548000"/>
            </a:xfrm>
            <a:prstGeom prst="roundRect">
              <a:avLst>
                <a:gd name="adj" fmla="val 0"/>
              </a:avLst>
            </a:prstGeom>
            <a:solidFill>
              <a:srgbClr val="9C9C9C"/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10800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Oval 19">
              <a:extLst>
                <a:ext uri="{FF2B5EF4-FFF2-40B4-BE49-F238E27FC236}">
                  <a16:creationId xmlns:a16="http://schemas.microsoft.com/office/drawing/2014/main" id="{C0829162-DA55-ACFF-FB2E-DC5442278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065" y="2342170"/>
              <a:ext cx="336052" cy="573756"/>
            </a:xfrm>
            <a:prstGeom prst="ellipse">
              <a:avLst/>
            </a:prstGeom>
            <a:solidFill>
              <a:srgbClr val="BCBCBC"/>
            </a:solidFill>
            <a:ln>
              <a:noFill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9F0BD7F-207F-A620-AF76-76A4F1FFF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610" y="2572646"/>
              <a:ext cx="2921468" cy="188858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D1E59A1-5228-FFB8-A102-EB60577A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50000"/>
            <a:stretch>
              <a:fillRect/>
            </a:stretch>
          </p:blipFill>
          <p:spPr>
            <a:xfrm>
              <a:off x="2357033" y="2572646"/>
              <a:ext cx="1428044" cy="1886124"/>
            </a:xfrm>
            <a:custGeom>
              <a:avLst/>
              <a:gdLst>
                <a:gd name="connsiteX0" fmla="*/ 0 w 2246571"/>
                <a:gd name="connsiteY0" fmla="*/ 0 h 3804234"/>
                <a:gd name="connsiteX1" fmla="*/ 2246571 w 2246571"/>
                <a:gd name="connsiteY1" fmla="*/ 0 h 3804234"/>
                <a:gd name="connsiteX2" fmla="*/ 2246571 w 2246571"/>
                <a:gd name="connsiteY2" fmla="*/ 3804234 h 3804234"/>
                <a:gd name="connsiteX3" fmla="*/ 0 w 2246571"/>
                <a:gd name="connsiteY3" fmla="*/ 3804234 h 38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6571" h="3804234">
                  <a:moveTo>
                    <a:pt x="0" y="0"/>
                  </a:moveTo>
                  <a:lnTo>
                    <a:pt x="2246571" y="0"/>
                  </a:lnTo>
                  <a:lnTo>
                    <a:pt x="2246571" y="3804234"/>
                  </a:lnTo>
                  <a:lnTo>
                    <a:pt x="0" y="3804234"/>
                  </a:lnTo>
                  <a:close/>
                </a:path>
              </a:pathLst>
            </a:custGeom>
          </p:spPr>
        </p:pic>
        <p:sp>
          <p:nvSpPr>
            <p:cNvPr id="73" name="Rectangle 8">
              <a:extLst>
                <a:ext uri="{FF2B5EF4-FFF2-40B4-BE49-F238E27FC236}">
                  <a16:creationId xmlns:a16="http://schemas.microsoft.com/office/drawing/2014/main" id="{127E2FBC-CAC8-AB8C-68F6-FDD2F3D86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6296" y="4024094"/>
              <a:ext cx="1128747" cy="464184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sm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Segoe UI" panose="020B0502040204020203" pitchFamily="34" charset="0"/>
                  <a:cs typeface="Segoe UI" panose="020B0502040204020203" pitchFamily="34" charset="0"/>
                </a:rPr>
                <a:t>УПРАВЛЕНИЕ ЦЕННОСТЬЮ</a:t>
              </a:r>
            </a:p>
          </p:txBody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C3C3E2BC-0FC4-AABA-F639-7E5B0776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926" y="4454007"/>
              <a:ext cx="48673" cy="1548000"/>
            </a:xfrm>
            <a:prstGeom prst="roundRect">
              <a:avLst>
                <a:gd name="adj" fmla="val 0"/>
              </a:avLst>
            </a:prstGeom>
            <a:solidFill>
              <a:srgbClr val="BDBDBD"/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10800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0C543C9D-0927-2CD8-C3DA-4415EFB26B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2423" y="5722333"/>
              <a:ext cx="1698176" cy="280523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sm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itchFamily="2" charset="77"/>
                  <a:ea typeface="Segoe UI" panose="020B0502040204020203" pitchFamily="34" charset="0"/>
                  <a:cs typeface="Segoe UI" panose="020B0502040204020203" pitchFamily="34" charset="0"/>
                </a:rPr>
                <a:t>ЗАПРОС НА ИЗМЕНЕНИЕ</a:t>
              </a:r>
            </a:p>
          </p:txBody>
        </p:sp>
        <p:cxnSp>
          <p:nvCxnSpPr>
            <p:cNvPr id="76" name="Straight Arrow Connector 87">
              <a:extLst>
                <a:ext uri="{FF2B5EF4-FFF2-40B4-BE49-F238E27FC236}">
                  <a16:creationId xmlns:a16="http://schemas.microsoft.com/office/drawing/2014/main" id="{2C377BC7-F010-9F15-9E00-A1E8F6FFD86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111713" y="4218404"/>
              <a:ext cx="427376" cy="58275"/>
            </a:xfrm>
            <a:prstGeom prst="bentConnector3">
              <a:avLst>
                <a:gd name="adj1" fmla="val 44057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87">
              <a:extLst>
                <a:ext uri="{FF2B5EF4-FFF2-40B4-BE49-F238E27FC236}">
                  <a16:creationId xmlns:a16="http://schemas.microsoft.com/office/drawing/2014/main" id="{AAC706BF-1510-9451-CE20-EF9247758179}"/>
                </a:ext>
              </a:extLst>
            </p:cNvPr>
            <p:cNvCxnSpPr>
              <a:stCxn id="78" idx="2"/>
            </p:cNvCxnSpPr>
            <p:nvPr/>
          </p:nvCxnSpPr>
          <p:spPr>
            <a:xfrm flipH="1">
              <a:off x="2354536" y="3394130"/>
              <a:ext cx="1113" cy="3778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8">
              <a:extLst>
                <a:ext uri="{FF2B5EF4-FFF2-40B4-BE49-F238E27FC236}">
                  <a16:creationId xmlns:a16="http://schemas.microsoft.com/office/drawing/2014/main" id="{871AD250-5CC6-3A23-729D-76EF75147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957" y="2971683"/>
              <a:ext cx="1315383" cy="422447"/>
            </a:xfrm>
            <a:prstGeom prst="roundRect">
              <a:avLst>
                <a:gd name="adj" fmla="val 0"/>
              </a:avLst>
            </a:prstGeom>
            <a:solidFill>
              <a:srgbClr val="F37022"/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sm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Segoe UI" panose="020B0502040204020203" pitchFamily="34" charset="0"/>
                  <a:cs typeface="Segoe UI" panose="020B0502040204020203" pitchFamily="34" charset="0"/>
                </a:rPr>
                <a:t>НЕПРЕРЫВНАЯ ГЕНЕРАЦИЯ ИДЕЙ</a:t>
              </a:r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0E4CED04-A8E9-39BB-A48F-F7F9A54E2E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08788" y="5038372"/>
              <a:ext cx="182520" cy="67400"/>
            </a:xfrm>
            <a:prstGeom prst="roundRect">
              <a:avLst>
                <a:gd name="adj" fmla="val 28747"/>
              </a:avLst>
            </a:prstGeom>
            <a:solidFill>
              <a:srgbClr val="A6A6A6"/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Rectangle 8">
              <a:extLst>
                <a:ext uri="{FF2B5EF4-FFF2-40B4-BE49-F238E27FC236}">
                  <a16:creationId xmlns:a16="http://schemas.microsoft.com/office/drawing/2014/main" id="{81E01893-DBB0-5A3D-3665-DAE94C8BC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083" y="4975849"/>
              <a:ext cx="148974" cy="187795"/>
            </a:xfrm>
            <a:prstGeom prst="roundRect">
              <a:avLst>
                <a:gd name="adj" fmla="val 28747"/>
              </a:avLst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DAC90DE5-7450-4CC6-C65C-538E3D4858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81774" y="5055874"/>
              <a:ext cx="246809" cy="39487"/>
            </a:xfrm>
            <a:prstGeom prst="roundRect">
              <a:avLst>
                <a:gd name="adj" fmla="val 28747"/>
              </a:avLst>
            </a:prstGeom>
            <a:solidFill>
              <a:srgbClr val="BFBFBF"/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8749B7-D973-137D-F827-3CB113C0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833" y="4685212"/>
              <a:ext cx="125189" cy="35493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71656DD-A496-0217-1BF9-FF035291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r="50000"/>
            <a:stretch>
              <a:fillRect/>
            </a:stretch>
          </p:blipFill>
          <p:spPr>
            <a:xfrm flipH="1">
              <a:off x="1589228" y="4685212"/>
              <a:ext cx="62594" cy="354933"/>
            </a:xfrm>
            <a:custGeom>
              <a:avLst/>
              <a:gdLst>
                <a:gd name="connsiteX0" fmla="*/ 0 w 179847"/>
                <a:gd name="connsiteY0" fmla="*/ 0 h 597460"/>
                <a:gd name="connsiteX1" fmla="*/ 179847 w 179847"/>
                <a:gd name="connsiteY1" fmla="*/ 0 h 597460"/>
                <a:gd name="connsiteX2" fmla="*/ 179847 w 179847"/>
                <a:gd name="connsiteY2" fmla="*/ 597460 h 597460"/>
                <a:gd name="connsiteX3" fmla="*/ 0 w 179847"/>
                <a:gd name="connsiteY3" fmla="*/ 597460 h 59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47" h="597460">
                  <a:moveTo>
                    <a:pt x="0" y="0"/>
                  </a:moveTo>
                  <a:lnTo>
                    <a:pt x="179847" y="0"/>
                  </a:lnTo>
                  <a:lnTo>
                    <a:pt x="179847" y="597460"/>
                  </a:lnTo>
                  <a:lnTo>
                    <a:pt x="0" y="597460"/>
                  </a:lnTo>
                  <a:close/>
                </a:path>
              </a:pathLst>
            </a:cu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27207CB-7958-1124-D2FD-DD14EA62E093}"/>
                </a:ext>
              </a:extLst>
            </p:cNvPr>
            <p:cNvGrpSpPr/>
            <p:nvPr/>
          </p:nvGrpSpPr>
          <p:grpSpPr>
            <a:xfrm flipV="1">
              <a:off x="1524833" y="5105820"/>
              <a:ext cx="126989" cy="354933"/>
              <a:chOff x="2272073" y="3213541"/>
              <a:chExt cx="364866" cy="597460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444BAF59-9907-5ACC-1F76-B9F4EE4A3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2073" y="3213541"/>
                <a:ext cx="359695" cy="59746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D95FDF55-B7CF-151F-F80F-27F30285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r="50000"/>
              <a:stretch>
                <a:fillRect/>
              </a:stretch>
            </p:blipFill>
            <p:spPr>
              <a:xfrm flipH="1">
                <a:off x="2457092" y="3213541"/>
                <a:ext cx="179847" cy="597460"/>
              </a:xfrm>
              <a:custGeom>
                <a:avLst/>
                <a:gdLst>
                  <a:gd name="connsiteX0" fmla="*/ 0 w 179847"/>
                  <a:gd name="connsiteY0" fmla="*/ 0 h 597460"/>
                  <a:gd name="connsiteX1" fmla="*/ 179847 w 179847"/>
                  <a:gd name="connsiteY1" fmla="*/ 0 h 597460"/>
                  <a:gd name="connsiteX2" fmla="*/ 179847 w 179847"/>
                  <a:gd name="connsiteY2" fmla="*/ 597460 h 597460"/>
                  <a:gd name="connsiteX3" fmla="*/ 0 w 179847"/>
                  <a:gd name="connsiteY3" fmla="*/ 597460 h 59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47" h="597460">
                    <a:moveTo>
                      <a:pt x="0" y="0"/>
                    </a:moveTo>
                    <a:lnTo>
                      <a:pt x="179847" y="0"/>
                    </a:lnTo>
                    <a:lnTo>
                      <a:pt x="179847" y="597460"/>
                    </a:lnTo>
                    <a:lnTo>
                      <a:pt x="0" y="597460"/>
                    </a:lnTo>
                    <a:close/>
                  </a:path>
                </a:pathLst>
              </a:custGeom>
            </p:spPr>
          </p:pic>
        </p:grp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574DABA0-9030-7EA6-0294-CFED3A68EA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90139" y="5064240"/>
              <a:ext cx="246809" cy="22755"/>
            </a:xfrm>
            <a:prstGeom prst="roundRect">
              <a:avLst>
                <a:gd name="adj" fmla="val 28747"/>
              </a:avLst>
            </a:prstGeom>
            <a:solidFill>
              <a:srgbClr val="A6A6A6"/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Rectangle 8">
              <a:extLst>
                <a:ext uri="{FF2B5EF4-FFF2-40B4-BE49-F238E27FC236}">
                  <a16:creationId xmlns:a16="http://schemas.microsoft.com/office/drawing/2014/main" id="{901B6109-9699-FB8B-539C-1C7FB7C00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649" y="4864753"/>
              <a:ext cx="1295993" cy="416461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800" b="1" kern="0" cap="small">
                  <a:solidFill>
                    <a:prstClr val="white"/>
                  </a:solidFill>
                  <a:latin typeface="Montserrat" pitchFamily="2" charset="77"/>
                  <a:cs typeface="Segoe UI" panose="020B0502040204020203" pitchFamily="34" charset="0"/>
                </a:rPr>
                <a:t>АНАЛИЗ ДАННЫХ</a:t>
              </a:r>
            </a:p>
          </p:txBody>
        </p:sp>
        <p:cxnSp>
          <p:nvCxnSpPr>
            <p:cNvPr id="87" name="Straight Arrow Connector 87">
              <a:extLst>
                <a:ext uri="{FF2B5EF4-FFF2-40B4-BE49-F238E27FC236}">
                  <a16:creationId xmlns:a16="http://schemas.microsoft.com/office/drawing/2014/main" id="{ACBD1C9D-AB9B-A5CA-2390-C4679AB7574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5280" y="4213815"/>
              <a:ext cx="437136" cy="57694"/>
            </a:xfrm>
            <a:prstGeom prst="bentConnector3">
              <a:avLst>
                <a:gd name="adj1" fmla="val 44916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178">
              <a:extLst>
                <a:ext uri="{FF2B5EF4-FFF2-40B4-BE49-F238E27FC236}">
                  <a16:creationId xmlns:a16="http://schemas.microsoft.com/office/drawing/2014/main" id="{921F29C2-C67E-A01F-921D-17B1F38CACE8}"/>
                </a:ext>
              </a:extLst>
            </p:cNvPr>
            <p:cNvSpPr/>
            <p:nvPr/>
          </p:nvSpPr>
          <p:spPr bwMode="auto">
            <a:xfrm>
              <a:off x="2235283" y="3780811"/>
              <a:ext cx="239435" cy="243283"/>
            </a:xfrm>
            <a:prstGeom prst="diamond">
              <a:avLst/>
            </a:prstGeom>
            <a:solidFill>
              <a:srgbClr val="7F7F7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Callout: Down Arrow 161">
              <a:extLst>
                <a:ext uri="{FF2B5EF4-FFF2-40B4-BE49-F238E27FC236}">
                  <a16:creationId xmlns:a16="http://schemas.microsoft.com/office/drawing/2014/main" id="{788D36AA-46C5-5199-1135-B7CF0ED7FF14}"/>
                </a:ext>
              </a:extLst>
            </p:cNvPr>
            <p:cNvSpPr/>
            <p:nvPr/>
          </p:nvSpPr>
          <p:spPr bwMode="auto">
            <a:xfrm>
              <a:off x="863610" y="1666830"/>
              <a:ext cx="2899432" cy="463597"/>
            </a:xfrm>
            <a:prstGeom prst="downArrowCallout">
              <a:avLst/>
            </a:prstGeom>
            <a:solidFill>
              <a:srgbClr val="F3702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Segoe UI" panose="020B0502040204020203" pitchFamily="34" charset="0"/>
                  <a:cs typeface="Segoe UI" panose="020B0502040204020203" pitchFamily="34" charset="0"/>
                </a:rPr>
                <a:t>ПРЕДСТАВИТЕЛИ ЦЕХА</a:t>
              </a:r>
            </a:p>
          </p:txBody>
        </p:sp>
        <p:sp>
          <p:nvSpPr>
            <p:cNvPr id="90" name="Rectangle 8">
              <a:extLst>
                <a:ext uri="{FF2B5EF4-FFF2-40B4-BE49-F238E27FC236}">
                  <a16:creationId xmlns:a16="http://schemas.microsoft.com/office/drawing/2014/main" id="{B5040120-2FC7-59FF-FCFC-CFDFF599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503" y="6039003"/>
              <a:ext cx="1614749" cy="35103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lIns="72000" tIns="36000" rIns="0" bIns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sm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itchFamily="2" charset="77"/>
                  <a:ea typeface="Segoe UI" panose="020B0502040204020203" pitchFamily="34" charset="0"/>
                  <a:cs typeface="Segoe UI" panose="020B0502040204020203" pitchFamily="34" charset="0"/>
                </a:rPr>
                <a:t>УПРАВЛЕНИЕ ПОРТФЕЛЕМ ЦИФРОВЫХ ПРОДУКТОВ</a:t>
              </a:r>
            </a:p>
          </p:txBody>
        </p:sp>
        <p:cxnSp>
          <p:nvCxnSpPr>
            <p:cNvPr id="91" name="Straight Arrow Connector 87">
              <a:extLst>
                <a:ext uri="{FF2B5EF4-FFF2-40B4-BE49-F238E27FC236}">
                  <a16:creationId xmlns:a16="http://schemas.microsoft.com/office/drawing/2014/main" id="{790F69A2-ACCF-135B-FD7E-EC4271BF8BA3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 flipH="1">
              <a:off x="3165252" y="5859134"/>
              <a:ext cx="957290" cy="355384"/>
            </a:xfrm>
            <a:prstGeom prst="bentConnector3">
              <a:avLst>
                <a:gd name="adj1" fmla="val -7960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87">
              <a:extLst>
                <a:ext uri="{FF2B5EF4-FFF2-40B4-BE49-F238E27FC236}">
                  <a16:creationId xmlns:a16="http://schemas.microsoft.com/office/drawing/2014/main" id="{4994F05A-0310-BC48-DBEF-39BECD339C15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 rot="10800000" flipH="1" flipV="1">
              <a:off x="622423" y="5862594"/>
              <a:ext cx="928080" cy="351923"/>
            </a:xfrm>
            <a:prstGeom prst="bentConnector3">
              <a:avLst>
                <a:gd name="adj1" fmla="val -9578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18BB046-FAD3-0682-C422-A6A5C9E97BE3}"/>
              </a:ext>
            </a:extLst>
          </p:cNvPr>
          <p:cNvCxnSpPr/>
          <p:nvPr/>
        </p:nvCxnSpPr>
        <p:spPr>
          <a:xfrm>
            <a:off x="4516553" y="1514305"/>
            <a:ext cx="0" cy="4796318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89">
            <a:extLst>
              <a:ext uri="{FF2B5EF4-FFF2-40B4-BE49-F238E27FC236}">
                <a16:creationId xmlns:a16="http://schemas.microsoft.com/office/drawing/2014/main" id="{3DDCD7AF-585B-95C9-1488-CA7B76A18F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3125" y="2199552"/>
            <a:ext cx="504520" cy="504522"/>
            <a:chOff x="6539" y="440"/>
            <a:chExt cx="426" cy="426"/>
          </a:xfrm>
          <a:solidFill>
            <a:srgbClr val="F37022"/>
          </a:solidFill>
        </p:grpSpPr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8411A494-4253-ED2F-C911-94817945D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E012CA45-6731-415D-0952-C944C78BD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D89B9B9-A2A1-7D94-A073-D7E6DB1CA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05F2344E-7F26-3222-F649-73EA6B97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43B5FA32-A7DF-A38B-0FBD-4D92C45D1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4693CDB0-A2D3-0E54-B1A9-CCC079A99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E6F74040-0F6E-AAFF-B602-7D8AA0E40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C1AE2B2D-325C-BF8B-87E9-27921455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2C8C863B-BE5A-743D-58DC-21E57DD9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14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4E7AB-F77F-9C3E-30D8-87D4A5A99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2225" y="185624"/>
            <a:ext cx="9295562" cy="742315"/>
          </a:xfrm>
        </p:spPr>
        <p:txBody>
          <a:bodyPr>
            <a:normAutofit/>
          </a:bodyPr>
          <a:lstStyle/>
          <a:p>
            <a:r>
              <a:rPr lang="ru-RU" sz="2800" dirty="0"/>
              <a:t>Карта цифровых решений, внедренных </a:t>
            </a:r>
            <a:r>
              <a:rPr lang="en-US" sz="2800" dirty="0"/>
              <a:t>AXENIX </a:t>
            </a:r>
            <a:r>
              <a:rPr lang="ru-RU" sz="2800" dirty="0"/>
              <a:t>в России</a:t>
            </a:r>
            <a:endParaRPr lang="ru-RU" sz="2600" dirty="0"/>
          </a:p>
        </p:txBody>
      </p:sp>
      <p:sp>
        <p:nvSpPr>
          <p:cNvPr id="4" name="Прямоугольник 29">
            <a:extLst>
              <a:ext uri="{FF2B5EF4-FFF2-40B4-BE49-F238E27FC236}">
                <a16:creationId xmlns:a16="http://schemas.microsoft.com/office/drawing/2014/main" id="{AD86CCAD-8B1D-B6E4-680C-27C70F19CA02}"/>
              </a:ext>
            </a:extLst>
          </p:cNvPr>
          <p:cNvSpPr/>
          <p:nvPr/>
        </p:nvSpPr>
        <p:spPr>
          <a:xfrm>
            <a:off x="484126" y="1107645"/>
            <a:ext cx="11376012" cy="828000"/>
          </a:xfrm>
          <a:prstGeom prst="rect">
            <a:avLst/>
          </a:prstGeom>
          <a:solidFill>
            <a:srgbClr val="FFFFFF"/>
          </a:solidFill>
          <a:ln w="6350">
            <a:solidFill>
              <a:srgbClr val="99A4AB">
                <a:lumMod val="60000"/>
                <a:lumOff val="40000"/>
                <a:alpha val="99000"/>
              </a:srgbClr>
            </a:solidFill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  <p:txBody>
          <a:bodyPr rot="0" spcFirstLastPara="0" vertOverflow="overflow" horzOverflow="overflow" vert="horz" wrap="non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5" name="Стрелка: пятиугольник 18">
            <a:extLst>
              <a:ext uri="{FF2B5EF4-FFF2-40B4-BE49-F238E27FC236}">
                <a16:creationId xmlns:a16="http://schemas.microsoft.com/office/drawing/2014/main" id="{B218A251-4830-9D37-111F-B8703DF4D1BB}"/>
              </a:ext>
            </a:extLst>
          </p:cNvPr>
          <p:cNvSpPr/>
          <p:nvPr/>
        </p:nvSpPr>
        <p:spPr>
          <a:xfrm>
            <a:off x="541276" y="1107645"/>
            <a:ext cx="841739" cy="828000"/>
          </a:xfrm>
          <a:prstGeom prst="homePlate">
            <a:avLst>
              <a:gd name="adj" fmla="val 27280"/>
            </a:avLst>
          </a:prstGeom>
          <a:solidFill>
            <a:srgbClr val="005DA3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6" name="Стрелка: пятиугольник 16">
            <a:extLst>
              <a:ext uri="{FF2B5EF4-FFF2-40B4-BE49-F238E27FC236}">
                <a16:creationId xmlns:a16="http://schemas.microsoft.com/office/drawing/2014/main" id="{8C6DE892-CB23-B1DE-B4AC-60A2160107CD}"/>
              </a:ext>
            </a:extLst>
          </p:cNvPr>
          <p:cNvSpPr/>
          <p:nvPr/>
        </p:nvSpPr>
        <p:spPr>
          <a:xfrm>
            <a:off x="484126" y="1107645"/>
            <a:ext cx="840206" cy="828000"/>
          </a:xfrm>
          <a:prstGeom prst="homePlate">
            <a:avLst>
              <a:gd name="adj" fmla="val 27280"/>
            </a:avLst>
          </a:prstGeom>
          <a:solidFill>
            <a:srgbClr val="474747"/>
          </a:solidFill>
          <a:ln w="38100" cap="flat" cmpd="sng" algn="ctr">
            <a:solidFill>
              <a:srgbClr val="F3702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pic>
        <p:nvPicPr>
          <p:cNvPr id="7" name="Рисунок 32">
            <a:extLst>
              <a:ext uri="{FF2B5EF4-FFF2-40B4-BE49-F238E27FC236}">
                <a16:creationId xmlns:a16="http://schemas.microsoft.com/office/drawing/2014/main" id="{F4C75913-F099-8697-B834-BF29E9F06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533" y="1288532"/>
            <a:ext cx="449179" cy="449179"/>
          </a:xfrm>
          <a:prstGeom prst="rect">
            <a:avLst/>
          </a:prstGeom>
        </p:spPr>
      </p:pic>
      <p:sp>
        <p:nvSpPr>
          <p:cNvPr id="8" name="Прямоугольник 25">
            <a:extLst>
              <a:ext uri="{FF2B5EF4-FFF2-40B4-BE49-F238E27FC236}">
                <a16:creationId xmlns:a16="http://schemas.microsoft.com/office/drawing/2014/main" id="{7F8D9F0A-F314-E48F-CD5A-2538C3934F3F}"/>
              </a:ext>
            </a:extLst>
          </p:cNvPr>
          <p:cNvSpPr/>
          <p:nvPr/>
        </p:nvSpPr>
        <p:spPr>
          <a:xfrm>
            <a:off x="1574120" y="1218998"/>
            <a:ext cx="10034622" cy="60529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Комплексная цифровая трансформация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Цифровая трансформация металлургических производств</a:t>
            </a:r>
            <a:r>
              <a:rPr kumimoji="0" lang="ru-RU" sz="1100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 на текущий момент необходима не столько для получения дополнительной 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EBIDTA</a:t>
            </a:r>
            <a:r>
              <a:rPr kumimoji="0" lang="ru-RU" sz="1100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, сколько для сохранения конкурентного положения и «места» на металлургическом рынке.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9" name="Группа 39">
            <a:extLst>
              <a:ext uri="{FF2B5EF4-FFF2-40B4-BE49-F238E27FC236}">
                <a16:creationId xmlns:a16="http://schemas.microsoft.com/office/drawing/2014/main" id="{1260A5F5-8678-720F-2B80-83E611E309D4}"/>
              </a:ext>
            </a:extLst>
          </p:cNvPr>
          <p:cNvGrpSpPr/>
          <p:nvPr/>
        </p:nvGrpSpPr>
        <p:grpSpPr>
          <a:xfrm>
            <a:off x="393800" y="2116532"/>
            <a:ext cx="11556663" cy="553813"/>
            <a:chOff x="395644" y="2193234"/>
            <a:chExt cx="8477415" cy="553813"/>
          </a:xfrm>
          <a:gradFill>
            <a:gsLst>
              <a:gs pos="17000">
                <a:srgbClr val="F47920"/>
              </a:gs>
              <a:gs pos="100000">
                <a:srgbClr val="C65B0A"/>
              </a:gs>
            </a:gsLst>
            <a:lin ang="10800000" scaled="0"/>
          </a:gradFill>
        </p:grpSpPr>
        <p:sp>
          <p:nvSpPr>
            <p:cNvPr id="10" name="Нашивка 2">
              <a:extLst>
                <a:ext uri="{FF2B5EF4-FFF2-40B4-BE49-F238E27FC236}">
                  <a16:creationId xmlns:a16="http://schemas.microsoft.com/office/drawing/2014/main" id="{67955939-F5FC-78DC-5614-D2EC5B6412BF}"/>
                </a:ext>
              </a:extLst>
            </p:cNvPr>
            <p:cNvSpPr/>
            <p:nvPr/>
          </p:nvSpPr>
          <p:spPr>
            <a:xfrm>
              <a:off x="395644" y="2193234"/>
              <a:ext cx="2168500" cy="553813"/>
            </a:xfrm>
            <a:prstGeom prst="chevron">
              <a:avLst>
                <a:gd name="adj" fmla="val 21930"/>
              </a:avLst>
            </a:prstGeom>
            <a:solidFill>
              <a:srgbClr val="F3702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99A4AB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11" name="Нашивка 2">
              <a:extLst>
                <a:ext uri="{FF2B5EF4-FFF2-40B4-BE49-F238E27FC236}">
                  <a16:creationId xmlns:a16="http://schemas.microsoft.com/office/drawing/2014/main" id="{B011038B-FFF5-9C91-175A-C50AE099E9A8}"/>
                </a:ext>
              </a:extLst>
            </p:cNvPr>
            <p:cNvSpPr/>
            <p:nvPr/>
          </p:nvSpPr>
          <p:spPr>
            <a:xfrm>
              <a:off x="2498616" y="2193234"/>
              <a:ext cx="2168500" cy="553813"/>
            </a:xfrm>
            <a:prstGeom prst="chevron">
              <a:avLst>
                <a:gd name="adj" fmla="val 21930"/>
              </a:avLst>
            </a:prstGeom>
            <a:solidFill>
              <a:srgbClr val="F3702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99A4AB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12" name="Нашивка 2">
              <a:extLst>
                <a:ext uri="{FF2B5EF4-FFF2-40B4-BE49-F238E27FC236}">
                  <a16:creationId xmlns:a16="http://schemas.microsoft.com/office/drawing/2014/main" id="{B5CB6033-FB3E-A329-C624-5D6A65ADF88B}"/>
                </a:ext>
              </a:extLst>
            </p:cNvPr>
            <p:cNvSpPr/>
            <p:nvPr/>
          </p:nvSpPr>
          <p:spPr>
            <a:xfrm>
              <a:off x="4601588" y="2193234"/>
              <a:ext cx="2168500" cy="553813"/>
            </a:xfrm>
            <a:prstGeom prst="chevron">
              <a:avLst>
                <a:gd name="adj" fmla="val 21930"/>
              </a:avLst>
            </a:prstGeom>
            <a:solidFill>
              <a:srgbClr val="F3702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99A4AB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13" name="Нашивка 2">
              <a:extLst>
                <a:ext uri="{FF2B5EF4-FFF2-40B4-BE49-F238E27FC236}">
                  <a16:creationId xmlns:a16="http://schemas.microsoft.com/office/drawing/2014/main" id="{CDF51E0F-6F68-DAA8-03C4-CB595ACEF981}"/>
                </a:ext>
              </a:extLst>
            </p:cNvPr>
            <p:cNvSpPr/>
            <p:nvPr/>
          </p:nvSpPr>
          <p:spPr>
            <a:xfrm>
              <a:off x="6704559" y="2193234"/>
              <a:ext cx="2168500" cy="553813"/>
            </a:xfrm>
            <a:prstGeom prst="chevron">
              <a:avLst>
                <a:gd name="adj" fmla="val 21930"/>
              </a:avLst>
            </a:prstGeom>
            <a:solidFill>
              <a:srgbClr val="F3702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99A4AB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</p:grpSp>
      <p:sp>
        <p:nvSpPr>
          <p:cNvPr id="108" name="Прямоугольник 40">
            <a:extLst>
              <a:ext uri="{FF2B5EF4-FFF2-40B4-BE49-F238E27FC236}">
                <a16:creationId xmlns:a16="http://schemas.microsoft.com/office/drawing/2014/main" id="{1EF592F1-9B2D-2520-277C-CBA8B5D30B9E}"/>
              </a:ext>
            </a:extLst>
          </p:cNvPr>
          <p:cNvSpPr/>
          <p:nvPr/>
        </p:nvSpPr>
        <p:spPr>
          <a:xfrm>
            <a:off x="878121" y="2139779"/>
            <a:ext cx="2313451" cy="3231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sym typeface="+mn-lt"/>
              </a:rPr>
              <a:t>Подготовка сырья,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sym typeface="+mn-lt"/>
              </a:rPr>
              <a:t>коксоаглодоменное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sym typeface="+mn-lt"/>
              </a:rPr>
              <a:t> производство</a:t>
            </a:r>
          </a:p>
        </p:txBody>
      </p:sp>
      <p:grpSp>
        <p:nvGrpSpPr>
          <p:cNvPr id="109" name="Группа 41">
            <a:extLst>
              <a:ext uri="{FF2B5EF4-FFF2-40B4-BE49-F238E27FC236}">
                <a16:creationId xmlns:a16="http://schemas.microsoft.com/office/drawing/2014/main" id="{ACE5ED88-DEF4-2F28-0B48-913773928C93}"/>
              </a:ext>
            </a:extLst>
          </p:cNvPr>
          <p:cNvGrpSpPr/>
          <p:nvPr/>
        </p:nvGrpSpPr>
        <p:grpSpPr>
          <a:xfrm>
            <a:off x="393800" y="2718885"/>
            <a:ext cx="2784745" cy="3513137"/>
            <a:chOff x="395644" y="2795587"/>
            <a:chExt cx="2042756" cy="3513137"/>
          </a:xfrm>
        </p:grpSpPr>
        <p:sp>
          <p:nvSpPr>
            <p:cNvPr id="110" name="Прямоугольник 54">
              <a:extLst>
                <a:ext uri="{FF2B5EF4-FFF2-40B4-BE49-F238E27FC236}">
                  <a16:creationId xmlns:a16="http://schemas.microsoft.com/office/drawing/2014/main" id="{A4A4205B-0D43-B245-B14B-119C665E93BE}"/>
                </a:ext>
              </a:extLst>
            </p:cNvPr>
            <p:cNvSpPr/>
            <p:nvPr/>
          </p:nvSpPr>
          <p:spPr>
            <a:xfrm>
              <a:off x="395644" y="2795587"/>
              <a:ext cx="2042756" cy="351313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99A4AB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F53B8D1-783A-1E2E-1E9A-118321BC4914}"/>
                </a:ext>
              </a:extLst>
            </p:cNvPr>
            <p:cNvSpPr txBox="1"/>
            <p:nvPr/>
          </p:nvSpPr>
          <p:spPr>
            <a:xfrm>
              <a:off x="575287" y="2984305"/>
              <a:ext cx="1692000" cy="2477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44083" fontAlgn="base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ru-RU" sz="1100" b="1" kern="0" dirty="0">
                  <a:latin typeface="Montserrat" pitchFamily="2" charset="77"/>
                </a:rPr>
                <a:t>(1) Анализ </a:t>
              </a:r>
              <a:r>
                <a:rPr lang="ru-RU" sz="1100" b="1" kern="0" dirty="0" err="1">
                  <a:solidFill>
                    <a:srgbClr val="F47920"/>
                  </a:solidFill>
                  <a:latin typeface="Montserrat" pitchFamily="2" charset="77"/>
                </a:rPr>
                <a:t>гранулометрии</a:t>
              </a:r>
              <a:r>
                <a:rPr lang="ru-RU" sz="1100" b="1" kern="0" dirty="0">
                  <a:latin typeface="Montserrat" pitchFamily="2" charset="77"/>
                </a:rPr>
                <a:t> в потоке на конвейере </a:t>
              </a:r>
            </a:p>
            <a:p>
              <a:pPr lvl="0" defTabSz="844083" fontAlgn="base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ru-RU" sz="1100" b="1" kern="0" dirty="0">
                  <a:latin typeface="Montserrat" pitchFamily="2" charset="77"/>
                </a:rPr>
                <a:t>(2) Детектирование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зубьев и камней</a:t>
              </a:r>
            </a:p>
            <a:p>
              <a:pPr lvl="0" defTabSz="844083" fontAlgn="base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ru-RU" sz="1100" b="1" kern="0" dirty="0">
                  <a:latin typeface="Montserrat" pitchFamily="2" charset="77"/>
                </a:rPr>
                <a:t>(4) </a:t>
              </a:r>
              <a:r>
                <a:rPr lang="ru-RU" sz="1100" b="1" kern="0" dirty="0" err="1">
                  <a:latin typeface="Montserrat" pitchFamily="2" charset="77"/>
                </a:rPr>
                <a:t>Видеоаналитика</a:t>
              </a:r>
              <a:r>
                <a:rPr lang="ru-RU" sz="1100" b="1" kern="0" dirty="0">
                  <a:latin typeface="Montserrat" pitchFamily="2" charset="77"/>
                </a:rPr>
                <a:t>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качества лома</a:t>
              </a:r>
            </a:p>
            <a:p>
              <a:pPr lvl="0"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(5) Видеоанализ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качества разгружаемого сырья </a:t>
              </a:r>
              <a:r>
                <a:rPr lang="ru-RU" sz="1100" b="1" kern="0" dirty="0">
                  <a:latin typeface="Montserrat" pitchFamily="2" charset="77"/>
                </a:rPr>
                <a:t>на удаленных площадках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(11) Мониторинг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коррозии металла и износа броней</a:t>
              </a:r>
            </a:p>
          </p:txBody>
        </p:sp>
      </p:grpSp>
      <p:sp>
        <p:nvSpPr>
          <p:cNvPr id="112" name="Прямоугольник 42">
            <a:extLst>
              <a:ext uri="{FF2B5EF4-FFF2-40B4-BE49-F238E27FC236}">
                <a16:creationId xmlns:a16="http://schemas.microsoft.com/office/drawing/2014/main" id="{62118AD9-7B6C-61D4-9BE2-68FEF19D6553}"/>
              </a:ext>
            </a:extLst>
          </p:cNvPr>
          <p:cNvSpPr/>
          <p:nvPr/>
        </p:nvSpPr>
        <p:spPr>
          <a:xfrm>
            <a:off x="3737423" y="2231856"/>
            <a:ext cx="2313451" cy="3231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sym typeface="+mn-lt"/>
            </a:endParaRPr>
          </a:p>
        </p:txBody>
      </p:sp>
      <p:sp>
        <p:nvSpPr>
          <p:cNvPr id="113" name="Прямоугольник 43">
            <a:extLst>
              <a:ext uri="{FF2B5EF4-FFF2-40B4-BE49-F238E27FC236}">
                <a16:creationId xmlns:a16="http://schemas.microsoft.com/office/drawing/2014/main" id="{5705CFE7-3F72-1BD6-2440-D492962007D5}"/>
              </a:ext>
            </a:extLst>
          </p:cNvPr>
          <p:cNvSpPr/>
          <p:nvPr/>
        </p:nvSpPr>
        <p:spPr>
          <a:xfrm>
            <a:off x="6604256" y="2301361"/>
            <a:ext cx="2313451" cy="3231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sym typeface="+mn-lt"/>
              </a:rPr>
              <a:t>Прокатное производство</a:t>
            </a:r>
          </a:p>
        </p:txBody>
      </p:sp>
      <p:sp>
        <p:nvSpPr>
          <p:cNvPr id="114" name="Прямоугольник 44">
            <a:extLst>
              <a:ext uri="{FF2B5EF4-FFF2-40B4-BE49-F238E27FC236}">
                <a16:creationId xmlns:a16="http://schemas.microsoft.com/office/drawing/2014/main" id="{FA0BEEA6-8BE2-F814-121B-F243DBEB59BE}"/>
              </a:ext>
            </a:extLst>
          </p:cNvPr>
          <p:cNvSpPr/>
          <p:nvPr/>
        </p:nvSpPr>
        <p:spPr>
          <a:xfrm>
            <a:off x="9281084" y="2231856"/>
            <a:ext cx="2720911" cy="3231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sym typeface="+mn-lt"/>
              </a:rPr>
              <a:t>Сервисные и вспомогательные производства</a:t>
            </a:r>
          </a:p>
        </p:txBody>
      </p:sp>
      <p:grpSp>
        <p:nvGrpSpPr>
          <p:cNvPr id="115" name="Группа 45">
            <a:extLst>
              <a:ext uri="{FF2B5EF4-FFF2-40B4-BE49-F238E27FC236}">
                <a16:creationId xmlns:a16="http://schemas.microsoft.com/office/drawing/2014/main" id="{34AB46FD-BDAE-7231-E30C-2E43A8C6BD11}"/>
              </a:ext>
            </a:extLst>
          </p:cNvPr>
          <p:cNvGrpSpPr/>
          <p:nvPr/>
        </p:nvGrpSpPr>
        <p:grpSpPr>
          <a:xfrm>
            <a:off x="3260634" y="2718885"/>
            <a:ext cx="2784745" cy="3513137"/>
            <a:chOff x="395644" y="2795587"/>
            <a:chExt cx="2042756" cy="3513137"/>
          </a:xfrm>
        </p:grpSpPr>
        <p:sp>
          <p:nvSpPr>
            <p:cNvPr id="116" name="Прямоугольник 52">
              <a:extLst>
                <a:ext uri="{FF2B5EF4-FFF2-40B4-BE49-F238E27FC236}">
                  <a16:creationId xmlns:a16="http://schemas.microsoft.com/office/drawing/2014/main" id="{4E215ADA-5CE8-62D3-59B4-756B06CF9907}"/>
                </a:ext>
              </a:extLst>
            </p:cNvPr>
            <p:cNvSpPr/>
            <p:nvPr/>
          </p:nvSpPr>
          <p:spPr>
            <a:xfrm>
              <a:off x="395644" y="2795587"/>
              <a:ext cx="2042756" cy="351313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99A4AB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CEFD86-5BC0-5B01-59C7-8091DD967308}"/>
                </a:ext>
              </a:extLst>
            </p:cNvPr>
            <p:cNvSpPr txBox="1"/>
            <p:nvPr/>
          </p:nvSpPr>
          <p:spPr>
            <a:xfrm>
              <a:off x="563563" y="2984305"/>
              <a:ext cx="1706918" cy="29700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(6) Отслеживание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совков с металлоломом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 (7) Оптимальная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шихтовка конвертерной плавки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(8) Дозировка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ферросплавов и </a:t>
              </a:r>
              <a:r>
                <a:rPr lang="ru-RU" sz="1100" b="1" kern="0" dirty="0" err="1">
                  <a:solidFill>
                    <a:srgbClr val="F47920"/>
                  </a:solidFill>
                  <a:latin typeface="Montserrat" pitchFamily="2" charset="77"/>
                </a:rPr>
                <a:t>раскислителей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 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(9) Управление оптимальной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температурой металла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(10) Оптимизация внутризаводских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маршрутов перемещения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(18)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Имитационная модель работы цеха</a:t>
              </a:r>
            </a:p>
          </p:txBody>
        </p:sp>
      </p:grpSp>
      <p:grpSp>
        <p:nvGrpSpPr>
          <p:cNvPr id="118" name="Группа 46">
            <a:extLst>
              <a:ext uri="{FF2B5EF4-FFF2-40B4-BE49-F238E27FC236}">
                <a16:creationId xmlns:a16="http://schemas.microsoft.com/office/drawing/2014/main" id="{CDFD3FBE-3CA3-6454-C3A1-DA050091EBA9}"/>
              </a:ext>
            </a:extLst>
          </p:cNvPr>
          <p:cNvGrpSpPr/>
          <p:nvPr/>
        </p:nvGrpSpPr>
        <p:grpSpPr>
          <a:xfrm>
            <a:off x="6127467" y="2718885"/>
            <a:ext cx="2784745" cy="3513137"/>
            <a:chOff x="395644" y="2795587"/>
            <a:chExt cx="2042756" cy="3513137"/>
          </a:xfrm>
        </p:grpSpPr>
        <p:sp>
          <p:nvSpPr>
            <p:cNvPr id="119" name="Прямоугольник 50">
              <a:extLst>
                <a:ext uri="{FF2B5EF4-FFF2-40B4-BE49-F238E27FC236}">
                  <a16:creationId xmlns:a16="http://schemas.microsoft.com/office/drawing/2014/main" id="{E84DA2D3-0C48-DCEA-D6B4-821BF35E06EC}"/>
                </a:ext>
              </a:extLst>
            </p:cNvPr>
            <p:cNvSpPr/>
            <p:nvPr/>
          </p:nvSpPr>
          <p:spPr>
            <a:xfrm>
              <a:off x="395644" y="2795587"/>
              <a:ext cx="2042756" cy="351313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99A4AB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D2C13C6-FC17-099C-7BE7-AFF1318CF164}"/>
                </a:ext>
              </a:extLst>
            </p:cNvPr>
            <p:cNvSpPr txBox="1"/>
            <p:nvPr/>
          </p:nvSpPr>
          <p:spPr>
            <a:xfrm>
              <a:off x="563563" y="2984305"/>
              <a:ext cx="1706918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(12) Сквозной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мониторинг качества готовой продукции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(13) Мониторинг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коротких замыканий в электролитных ванных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(14) Автоматический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подсчет катодов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(15) Измерение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ширины металлической полосы </a:t>
              </a:r>
              <a:r>
                <a:rPr lang="ru-RU" sz="1100" b="1" kern="0" dirty="0">
                  <a:latin typeface="Montserrat" pitchFamily="2" charset="77"/>
                </a:rPr>
                <a:t>на выходе из дисковых ножниц</a:t>
              </a:r>
            </a:p>
          </p:txBody>
        </p:sp>
      </p:grpSp>
      <p:grpSp>
        <p:nvGrpSpPr>
          <p:cNvPr id="121" name="Группа 47">
            <a:extLst>
              <a:ext uri="{FF2B5EF4-FFF2-40B4-BE49-F238E27FC236}">
                <a16:creationId xmlns:a16="http://schemas.microsoft.com/office/drawing/2014/main" id="{13507824-0487-FD86-8051-E309359F8702}"/>
              </a:ext>
            </a:extLst>
          </p:cNvPr>
          <p:cNvGrpSpPr/>
          <p:nvPr/>
        </p:nvGrpSpPr>
        <p:grpSpPr>
          <a:xfrm>
            <a:off x="8994300" y="2718885"/>
            <a:ext cx="2784745" cy="3513137"/>
            <a:chOff x="395644" y="2795587"/>
            <a:chExt cx="2042756" cy="3513137"/>
          </a:xfrm>
        </p:grpSpPr>
        <p:sp>
          <p:nvSpPr>
            <p:cNvPr id="122" name="Прямоугольник 48">
              <a:extLst>
                <a:ext uri="{FF2B5EF4-FFF2-40B4-BE49-F238E27FC236}">
                  <a16:creationId xmlns:a16="http://schemas.microsoft.com/office/drawing/2014/main" id="{DAECFF54-EE91-C0CD-0F17-C80B56B4720E}"/>
                </a:ext>
              </a:extLst>
            </p:cNvPr>
            <p:cNvSpPr/>
            <p:nvPr/>
          </p:nvSpPr>
          <p:spPr>
            <a:xfrm>
              <a:off x="395644" y="2795587"/>
              <a:ext cx="2042756" cy="351313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99A4AB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8D6B575-5F17-257B-E14D-0D59952AF286}"/>
                </a:ext>
              </a:extLst>
            </p:cNvPr>
            <p:cNvSpPr txBox="1"/>
            <p:nvPr/>
          </p:nvSpPr>
          <p:spPr>
            <a:xfrm>
              <a:off x="563563" y="2984305"/>
              <a:ext cx="1706918" cy="1985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(3) Полная автоматизация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процессов взвешивания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(16)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Контроль безопасности </a:t>
              </a:r>
              <a:r>
                <a:rPr lang="ru-RU" sz="1100" b="1" kern="0" dirty="0">
                  <a:latin typeface="Montserrat" pitchFamily="2" charset="77"/>
                </a:rPr>
                <a:t>на производстве (</a:t>
              </a:r>
              <a:r>
                <a:rPr lang="ru-RU" sz="1100" b="1" kern="0" dirty="0" err="1">
                  <a:latin typeface="Montserrat" pitchFamily="2" charset="77"/>
                </a:rPr>
                <a:t>ОТиПБ</a:t>
              </a:r>
              <a:r>
                <a:rPr lang="ru-RU" sz="1100" b="1" kern="0" dirty="0">
                  <a:latin typeface="Montserrat" pitchFamily="2" charset="77"/>
                </a:rPr>
                <a:t>)</a:t>
              </a: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(17) Повышение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топливной эффективности</a:t>
              </a:r>
              <a:r>
                <a:rPr lang="ru-RU" sz="1100" b="1" kern="0" dirty="0">
                  <a:latin typeface="Montserrat" pitchFamily="2" charset="77"/>
                </a:rPr>
                <a:t> </a:t>
              </a:r>
              <a:r>
                <a:rPr lang="ru-RU" sz="1100" b="1" kern="0" dirty="0" err="1">
                  <a:latin typeface="Montserrat" pitchFamily="2" charset="77"/>
                </a:rPr>
                <a:t>котлоагрегатов</a:t>
              </a:r>
              <a:endParaRPr lang="ru-RU" sz="1100" b="1" kern="0" dirty="0">
                <a:latin typeface="Montserrat" pitchFamily="2" charset="77"/>
              </a:endParaRPr>
            </a:p>
            <a:p>
              <a:pPr defTabSz="844083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100" b="1" kern="0" dirty="0">
                  <a:latin typeface="Montserrat" pitchFamily="2" charset="77"/>
                </a:rPr>
                <a:t>(19) Визуальный </a:t>
              </a:r>
              <a:r>
                <a:rPr lang="ru-RU" sz="1100" b="1" kern="0" dirty="0">
                  <a:solidFill>
                    <a:srgbClr val="F47920"/>
                  </a:solidFill>
                  <a:latin typeface="Montserrat" pitchFamily="2" charset="77"/>
                </a:rPr>
                <a:t>мониторинг объектов</a:t>
              </a:r>
              <a:r>
                <a:rPr lang="ru-RU" sz="1100" b="1" kern="0" dirty="0">
                  <a:latin typeface="Montserrat" pitchFamily="2" charset="77"/>
                </a:rPr>
                <a:t> с помощью БПЛА</a:t>
              </a:r>
            </a:p>
          </p:txBody>
        </p:sp>
      </p:grpSp>
      <p:sp>
        <p:nvSpPr>
          <p:cNvPr id="124" name="Прямоугольник 60">
            <a:extLst>
              <a:ext uri="{FF2B5EF4-FFF2-40B4-BE49-F238E27FC236}">
                <a16:creationId xmlns:a16="http://schemas.microsoft.com/office/drawing/2014/main" id="{33706883-FA35-6280-484A-81494DEF6515}"/>
              </a:ext>
            </a:extLst>
          </p:cNvPr>
          <p:cNvSpPr/>
          <p:nvPr/>
        </p:nvSpPr>
        <p:spPr>
          <a:xfrm>
            <a:off x="3581989" y="2231856"/>
            <a:ext cx="2313451" cy="3231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sym typeface="+mn-lt"/>
              </a:rPr>
              <a:t>Кислородно-конвертерное</a:t>
            </a:r>
            <a:r>
              <a:rPr kumimoji="0" lang="ru-RU" sz="11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sym typeface="+mn-lt"/>
              </a:rPr>
              <a:t> производство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33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>
            <a:extLst>
              <a:ext uri="{FF2B5EF4-FFF2-40B4-BE49-F238E27FC236}">
                <a16:creationId xmlns:a16="http://schemas.microsoft.com/office/drawing/2014/main" id="{7BF44814-AFEB-4FC1-43BD-9F39E05A26BD}"/>
              </a:ext>
            </a:extLst>
          </p:cNvPr>
          <p:cNvSpPr/>
          <p:nvPr/>
        </p:nvSpPr>
        <p:spPr>
          <a:xfrm>
            <a:off x="262239" y="1101883"/>
            <a:ext cx="2481022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ИНДУСТРИЯ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5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МЕТАЛЛУРГИЯ,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Горнодобывающая промышленность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63" name="Rectangle 138">
            <a:extLst>
              <a:ext uri="{FF2B5EF4-FFF2-40B4-BE49-F238E27FC236}">
                <a16:creationId xmlns:a16="http://schemas.microsoft.com/office/drawing/2014/main" id="{D07259FE-1549-0EE0-D5F6-2343AA5BE53C}"/>
              </a:ext>
            </a:extLst>
          </p:cNvPr>
          <p:cNvSpPr/>
          <p:nvPr/>
        </p:nvSpPr>
        <p:spPr>
          <a:xfrm>
            <a:off x="9834787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СТрана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kumimoji="0" lang="ru-RU" sz="100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РФ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5" name="Rectangle 112">
            <a:extLst>
              <a:ext uri="{FF2B5EF4-FFF2-40B4-BE49-F238E27FC236}">
                <a16:creationId xmlns:a16="http://schemas.microsoft.com/office/drawing/2014/main" id="{52AB3087-8F50-4158-9E96-C309310DB541}"/>
              </a:ext>
            </a:extLst>
          </p:cNvPr>
          <p:cNvSpPr/>
          <p:nvPr/>
        </p:nvSpPr>
        <p:spPr>
          <a:xfrm>
            <a:off x="7524023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СТАДИЯ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0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эксплуатация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4E7AB-F77F-9C3E-30D8-87D4A5A99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2225" y="333108"/>
            <a:ext cx="10434252" cy="742315"/>
          </a:xfrm>
        </p:spPr>
        <p:txBody>
          <a:bodyPr>
            <a:normAutofit/>
          </a:bodyPr>
          <a:lstStyle/>
          <a:p>
            <a:r>
              <a:rPr lang="ru-RU" sz="2800" dirty="0">
                <a:cs typeface="Arial" panose="020B0604020202020204" pitchFamily="34" charset="0"/>
              </a:rPr>
              <a:t>Анализ </a:t>
            </a:r>
            <a:r>
              <a:rPr lang="ru-RU" sz="2800" dirty="0" err="1">
                <a:cs typeface="Arial" panose="020B0604020202020204" pitchFamily="34" charset="0"/>
              </a:rPr>
              <a:t>гранулометрии</a:t>
            </a:r>
            <a:r>
              <a:rPr lang="ru-RU" sz="2800" dirty="0">
                <a:cs typeface="Arial" panose="020B0604020202020204" pitchFamily="34" charset="0"/>
              </a:rPr>
              <a:t> в потоке на конвейере</a:t>
            </a:r>
            <a:endParaRPr lang="ru-RU" sz="2600" dirty="0"/>
          </a:p>
        </p:txBody>
      </p:sp>
      <p:grpSp>
        <p:nvGrpSpPr>
          <p:cNvPr id="15" name="Group 140">
            <a:extLst>
              <a:ext uri="{FF2B5EF4-FFF2-40B4-BE49-F238E27FC236}">
                <a16:creationId xmlns:a16="http://schemas.microsoft.com/office/drawing/2014/main" id="{C782E377-46CA-CF81-BB2A-268BF6E6E7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265" y="1370739"/>
            <a:ext cx="349948" cy="349423"/>
            <a:chOff x="1369" y="3008"/>
            <a:chExt cx="435" cy="408"/>
          </a:xfrm>
          <a:solidFill>
            <a:srgbClr val="D7582A"/>
          </a:solidFill>
        </p:grpSpPr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C79BEC84-9F0E-5018-E540-AA7233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" y="3008"/>
              <a:ext cx="435" cy="408"/>
            </a:xfrm>
            <a:custGeom>
              <a:avLst/>
              <a:gdLst>
                <a:gd name="T0" fmla="*/ 291 w 294"/>
                <a:gd name="T1" fmla="*/ 103 h 276"/>
                <a:gd name="T2" fmla="*/ 285 w 294"/>
                <a:gd name="T3" fmla="*/ 103 h 276"/>
                <a:gd name="T4" fmla="*/ 221 w 294"/>
                <a:gd name="T5" fmla="*/ 141 h 276"/>
                <a:gd name="T6" fmla="*/ 221 w 294"/>
                <a:gd name="T7" fmla="*/ 109 h 276"/>
                <a:gd name="T8" fmla="*/ 218 w 294"/>
                <a:gd name="T9" fmla="*/ 103 h 276"/>
                <a:gd name="T10" fmla="*/ 212 w 294"/>
                <a:gd name="T11" fmla="*/ 104 h 276"/>
                <a:gd name="T12" fmla="*/ 148 w 294"/>
                <a:gd name="T13" fmla="*/ 145 h 276"/>
                <a:gd name="T14" fmla="*/ 148 w 294"/>
                <a:gd name="T15" fmla="*/ 109 h 276"/>
                <a:gd name="T16" fmla="*/ 145 w 294"/>
                <a:gd name="T17" fmla="*/ 103 h 276"/>
                <a:gd name="T18" fmla="*/ 139 w 294"/>
                <a:gd name="T19" fmla="*/ 104 h 276"/>
                <a:gd name="T20" fmla="*/ 75 w 294"/>
                <a:gd name="T21" fmla="*/ 144 h 276"/>
                <a:gd name="T22" fmla="*/ 70 w 294"/>
                <a:gd name="T23" fmla="*/ 6 h 276"/>
                <a:gd name="T24" fmla="*/ 65 w 294"/>
                <a:gd name="T25" fmla="*/ 0 h 276"/>
                <a:gd name="T26" fmla="*/ 15 w 294"/>
                <a:gd name="T27" fmla="*/ 0 h 276"/>
                <a:gd name="T28" fmla="*/ 9 w 294"/>
                <a:gd name="T29" fmla="*/ 6 h 276"/>
                <a:gd name="T30" fmla="*/ 0 w 294"/>
                <a:gd name="T31" fmla="*/ 270 h 276"/>
                <a:gd name="T32" fmla="*/ 1 w 294"/>
                <a:gd name="T33" fmla="*/ 275 h 276"/>
                <a:gd name="T34" fmla="*/ 6 w 294"/>
                <a:gd name="T35" fmla="*/ 276 h 276"/>
                <a:gd name="T36" fmla="*/ 74 w 294"/>
                <a:gd name="T37" fmla="*/ 276 h 276"/>
                <a:gd name="T38" fmla="*/ 74 w 294"/>
                <a:gd name="T39" fmla="*/ 276 h 276"/>
                <a:gd name="T40" fmla="*/ 74 w 294"/>
                <a:gd name="T41" fmla="*/ 276 h 276"/>
                <a:gd name="T42" fmla="*/ 288 w 294"/>
                <a:gd name="T43" fmla="*/ 276 h 276"/>
                <a:gd name="T44" fmla="*/ 294 w 294"/>
                <a:gd name="T45" fmla="*/ 271 h 276"/>
                <a:gd name="T46" fmla="*/ 294 w 294"/>
                <a:gd name="T47" fmla="*/ 109 h 276"/>
                <a:gd name="T48" fmla="*/ 291 w 294"/>
                <a:gd name="T49" fmla="*/ 103 h 276"/>
                <a:gd name="T50" fmla="*/ 59 w 294"/>
                <a:gd name="T51" fmla="*/ 12 h 276"/>
                <a:gd name="T52" fmla="*/ 61 w 294"/>
                <a:gd name="T53" fmla="*/ 70 h 276"/>
                <a:gd name="T54" fmla="*/ 18 w 294"/>
                <a:gd name="T55" fmla="*/ 70 h 276"/>
                <a:gd name="T56" fmla="*/ 20 w 294"/>
                <a:gd name="T57" fmla="*/ 12 h 276"/>
                <a:gd name="T58" fmla="*/ 59 w 294"/>
                <a:gd name="T59" fmla="*/ 12 h 276"/>
                <a:gd name="T60" fmla="*/ 12 w 294"/>
                <a:gd name="T61" fmla="*/ 265 h 276"/>
                <a:gd name="T62" fmla="*/ 18 w 294"/>
                <a:gd name="T63" fmla="*/ 82 h 276"/>
                <a:gd name="T64" fmla="*/ 61 w 294"/>
                <a:gd name="T65" fmla="*/ 82 h 276"/>
                <a:gd name="T66" fmla="*/ 68 w 294"/>
                <a:gd name="T67" fmla="*/ 265 h 276"/>
                <a:gd name="T68" fmla="*/ 12 w 294"/>
                <a:gd name="T69" fmla="*/ 265 h 276"/>
                <a:gd name="T70" fmla="*/ 76 w 294"/>
                <a:gd name="T71" fmla="*/ 158 h 276"/>
                <a:gd name="T72" fmla="*/ 136 w 294"/>
                <a:gd name="T73" fmla="*/ 119 h 276"/>
                <a:gd name="T74" fmla="*/ 136 w 294"/>
                <a:gd name="T75" fmla="*/ 155 h 276"/>
                <a:gd name="T76" fmla="*/ 136 w 294"/>
                <a:gd name="T77" fmla="*/ 265 h 276"/>
                <a:gd name="T78" fmla="*/ 79 w 294"/>
                <a:gd name="T79" fmla="*/ 265 h 276"/>
                <a:gd name="T80" fmla="*/ 76 w 294"/>
                <a:gd name="T81" fmla="*/ 158 h 276"/>
                <a:gd name="T82" fmla="*/ 209 w 294"/>
                <a:gd name="T83" fmla="*/ 265 h 276"/>
                <a:gd name="T84" fmla="*/ 148 w 294"/>
                <a:gd name="T85" fmla="*/ 265 h 276"/>
                <a:gd name="T86" fmla="*/ 148 w 294"/>
                <a:gd name="T87" fmla="*/ 159 h 276"/>
                <a:gd name="T88" fmla="*/ 209 w 294"/>
                <a:gd name="T89" fmla="*/ 119 h 276"/>
                <a:gd name="T90" fmla="*/ 209 w 294"/>
                <a:gd name="T91" fmla="*/ 151 h 276"/>
                <a:gd name="T92" fmla="*/ 209 w 294"/>
                <a:gd name="T93" fmla="*/ 155 h 276"/>
                <a:gd name="T94" fmla="*/ 209 w 294"/>
                <a:gd name="T95" fmla="*/ 265 h 276"/>
                <a:gd name="T96" fmla="*/ 282 w 294"/>
                <a:gd name="T97" fmla="*/ 265 h 276"/>
                <a:gd name="T98" fmla="*/ 221 w 294"/>
                <a:gd name="T99" fmla="*/ 265 h 276"/>
                <a:gd name="T100" fmla="*/ 221 w 294"/>
                <a:gd name="T101" fmla="*/ 155 h 276"/>
                <a:gd name="T102" fmla="*/ 221 w 294"/>
                <a:gd name="T103" fmla="*/ 154 h 276"/>
                <a:gd name="T104" fmla="*/ 282 w 294"/>
                <a:gd name="T105" fmla="*/ 119 h 276"/>
                <a:gd name="T106" fmla="*/ 282 w 294"/>
                <a:gd name="T107" fmla="*/ 26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" h="276">
                  <a:moveTo>
                    <a:pt x="291" y="103"/>
                  </a:moveTo>
                  <a:cubicBezTo>
                    <a:pt x="289" y="102"/>
                    <a:pt x="287" y="102"/>
                    <a:pt x="285" y="103"/>
                  </a:cubicBezTo>
                  <a:cubicBezTo>
                    <a:pt x="221" y="141"/>
                    <a:pt x="221" y="141"/>
                    <a:pt x="221" y="141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06"/>
                    <a:pt x="220" y="104"/>
                    <a:pt x="218" y="103"/>
                  </a:cubicBezTo>
                  <a:cubicBezTo>
                    <a:pt x="216" y="102"/>
                    <a:pt x="214" y="102"/>
                    <a:pt x="212" y="10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6"/>
                    <a:pt x="146" y="104"/>
                    <a:pt x="145" y="103"/>
                  </a:cubicBezTo>
                  <a:cubicBezTo>
                    <a:pt x="143" y="102"/>
                    <a:pt x="140" y="102"/>
                    <a:pt x="139" y="10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8" y="0"/>
                    <a:pt x="6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9" y="3"/>
                    <a:pt x="9" y="6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2"/>
                    <a:pt x="0" y="274"/>
                    <a:pt x="1" y="275"/>
                  </a:cubicBezTo>
                  <a:cubicBezTo>
                    <a:pt x="2" y="276"/>
                    <a:pt x="4" y="276"/>
                    <a:pt x="6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288" y="276"/>
                    <a:pt x="288" y="276"/>
                    <a:pt x="288" y="276"/>
                  </a:cubicBezTo>
                  <a:cubicBezTo>
                    <a:pt x="291" y="276"/>
                    <a:pt x="294" y="274"/>
                    <a:pt x="294" y="271"/>
                  </a:cubicBezTo>
                  <a:cubicBezTo>
                    <a:pt x="294" y="109"/>
                    <a:pt x="294" y="109"/>
                    <a:pt x="294" y="109"/>
                  </a:cubicBezTo>
                  <a:cubicBezTo>
                    <a:pt x="294" y="106"/>
                    <a:pt x="292" y="104"/>
                    <a:pt x="291" y="103"/>
                  </a:cubicBezTo>
                  <a:close/>
                  <a:moveTo>
                    <a:pt x="59" y="12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59" y="12"/>
                  </a:lnTo>
                  <a:close/>
                  <a:moveTo>
                    <a:pt x="12" y="265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8" y="265"/>
                    <a:pt x="68" y="265"/>
                    <a:pt x="68" y="265"/>
                  </a:cubicBezTo>
                  <a:lnTo>
                    <a:pt x="12" y="265"/>
                  </a:lnTo>
                  <a:close/>
                  <a:moveTo>
                    <a:pt x="76" y="158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79" y="265"/>
                    <a:pt x="79" y="265"/>
                    <a:pt x="79" y="265"/>
                  </a:cubicBezTo>
                  <a:lnTo>
                    <a:pt x="76" y="158"/>
                  </a:lnTo>
                  <a:close/>
                  <a:moveTo>
                    <a:pt x="209" y="265"/>
                  </a:moveTo>
                  <a:cubicBezTo>
                    <a:pt x="148" y="265"/>
                    <a:pt x="148" y="265"/>
                    <a:pt x="148" y="265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55"/>
                    <a:pt x="209" y="155"/>
                    <a:pt x="209" y="155"/>
                  </a:cubicBezTo>
                  <a:lnTo>
                    <a:pt x="209" y="265"/>
                  </a:lnTo>
                  <a:close/>
                  <a:moveTo>
                    <a:pt x="282" y="265"/>
                  </a:moveTo>
                  <a:cubicBezTo>
                    <a:pt x="221" y="265"/>
                    <a:pt x="221" y="265"/>
                    <a:pt x="221" y="265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82" y="119"/>
                    <a:pt x="282" y="119"/>
                    <a:pt x="282" y="119"/>
                  </a:cubicBezTo>
                  <a:lnTo>
                    <a:pt x="282" y="2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7" name="Freeform 142">
              <a:extLst>
                <a:ext uri="{FF2B5EF4-FFF2-40B4-BE49-F238E27FC236}">
                  <a16:creationId xmlns:a16="http://schemas.microsoft.com/office/drawing/2014/main" id="{8DEE515F-37C5-46EF-F5EE-CE35CC24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61"/>
              <a:ext cx="36" cy="18"/>
            </a:xfrm>
            <a:custGeom>
              <a:avLst/>
              <a:gdLst>
                <a:gd name="T0" fmla="*/ 18 w 24"/>
                <a:gd name="T1" fmla="*/ 0 h 12"/>
                <a:gd name="T2" fmla="*/ 6 w 24"/>
                <a:gd name="T3" fmla="*/ 0 h 12"/>
                <a:gd name="T4" fmla="*/ 0 w 24"/>
                <a:gd name="T5" fmla="*/ 6 h 12"/>
                <a:gd name="T6" fmla="*/ 6 w 24"/>
                <a:gd name="T7" fmla="*/ 12 h 12"/>
                <a:gd name="T8" fmla="*/ 18 w 24"/>
                <a:gd name="T9" fmla="*/ 12 h 12"/>
                <a:gd name="T10" fmla="*/ 24 w 24"/>
                <a:gd name="T11" fmla="*/ 6 h 12"/>
                <a:gd name="T12" fmla="*/ 18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8" name="Freeform 143">
              <a:extLst>
                <a:ext uri="{FF2B5EF4-FFF2-40B4-BE49-F238E27FC236}">
                  <a16:creationId xmlns:a16="http://schemas.microsoft.com/office/drawing/2014/main" id="{589F71C0-C9FD-DB44-5096-630736B2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261"/>
              <a:ext cx="34" cy="18"/>
            </a:xfrm>
            <a:custGeom>
              <a:avLst/>
              <a:gdLst>
                <a:gd name="T0" fmla="*/ 17 w 23"/>
                <a:gd name="T1" fmla="*/ 0 h 12"/>
                <a:gd name="T2" fmla="*/ 5 w 23"/>
                <a:gd name="T3" fmla="*/ 0 h 12"/>
                <a:gd name="T4" fmla="*/ 0 w 23"/>
                <a:gd name="T5" fmla="*/ 6 h 12"/>
                <a:gd name="T6" fmla="*/ 5 w 23"/>
                <a:gd name="T7" fmla="*/ 12 h 12"/>
                <a:gd name="T8" fmla="*/ 17 w 23"/>
                <a:gd name="T9" fmla="*/ 12 h 12"/>
                <a:gd name="T10" fmla="*/ 23 w 23"/>
                <a:gd name="T11" fmla="*/ 6 h 12"/>
                <a:gd name="T12" fmla="*/ 17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12"/>
                    <a:pt x="23" y="9"/>
                    <a:pt x="23" y="6"/>
                  </a:cubicBezTo>
                  <a:cubicBezTo>
                    <a:pt x="23" y="3"/>
                    <a:pt x="2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9" name="Freeform 144">
              <a:extLst>
                <a:ext uri="{FF2B5EF4-FFF2-40B4-BE49-F238E27FC236}">
                  <a16:creationId xmlns:a16="http://schemas.microsoft.com/office/drawing/2014/main" id="{A18EB535-E6B7-E136-59A9-645CD44D6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3261"/>
              <a:ext cx="35" cy="18"/>
            </a:xfrm>
            <a:custGeom>
              <a:avLst/>
              <a:gdLst>
                <a:gd name="T0" fmla="*/ 6 w 24"/>
                <a:gd name="T1" fmla="*/ 12 h 12"/>
                <a:gd name="T2" fmla="*/ 18 w 24"/>
                <a:gd name="T3" fmla="*/ 12 h 12"/>
                <a:gd name="T4" fmla="*/ 24 w 24"/>
                <a:gd name="T5" fmla="*/ 6 h 12"/>
                <a:gd name="T6" fmla="*/ 18 w 24"/>
                <a:gd name="T7" fmla="*/ 0 h 12"/>
                <a:gd name="T8" fmla="*/ 6 w 24"/>
                <a:gd name="T9" fmla="*/ 0 h 12"/>
                <a:gd name="T10" fmla="*/ 0 w 24"/>
                <a:gd name="T11" fmla="*/ 6 h 12"/>
                <a:gd name="T12" fmla="*/ 6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78">
            <a:extLst>
              <a:ext uri="{FF2B5EF4-FFF2-40B4-BE49-F238E27FC236}">
                <a16:creationId xmlns:a16="http://schemas.microsoft.com/office/drawing/2014/main" id="{E5B66A7C-7452-42A8-4AD3-73B34C3ADD18}"/>
              </a:ext>
            </a:extLst>
          </p:cNvPr>
          <p:cNvSpPr/>
          <p:nvPr/>
        </p:nvSpPr>
        <p:spPr>
          <a:xfrm>
            <a:off x="2850138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ПРИМЕНЕНИЕ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0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оптимизация технологических процессов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559B198A-705E-75D0-4CA3-52FDCCE91A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88063" y="1378250"/>
            <a:ext cx="384455" cy="305038"/>
            <a:chOff x="4478" y="483"/>
            <a:chExt cx="426" cy="338"/>
          </a:xfrm>
          <a:solidFill>
            <a:schemeClr val="tx1"/>
          </a:solidFill>
        </p:grpSpPr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1AA3F3B4-B3FC-D2F2-A3C5-21DCB82DC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" y="483"/>
              <a:ext cx="426" cy="338"/>
            </a:xfrm>
            <a:custGeom>
              <a:avLst/>
              <a:gdLst>
                <a:gd name="T0" fmla="*/ 258 w 288"/>
                <a:gd name="T1" fmla="*/ 228 h 228"/>
                <a:gd name="T2" fmla="*/ 30 w 288"/>
                <a:gd name="T3" fmla="*/ 228 h 228"/>
                <a:gd name="T4" fmla="*/ 0 w 288"/>
                <a:gd name="T5" fmla="*/ 198 h 228"/>
                <a:gd name="T6" fmla="*/ 0 w 288"/>
                <a:gd name="T7" fmla="*/ 30 h 228"/>
                <a:gd name="T8" fmla="*/ 30 w 288"/>
                <a:gd name="T9" fmla="*/ 0 h 228"/>
                <a:gd name="T10" fmla="*/ 258 w 288"/>
                <a:gd name="T11" fmla="*/ 0 h 228"/>
                <a:gd name="T12" fmla="*/ 288 w 288"/>
                <a:gd name="T13" fmla="*/ 30 h 228"/>
                <a:gd name="T14" fmla="*/ 288 w 288"/>
                <a:gd name="T15" fmla="*/ 198 h 228"/>
                <a:gd name="T16" fmla="*/ 258 w 288"/>
                <a:gd name="T17" fmla="*/ 228 h 228"/>
                <a:gd name="T18" fmla="*/ 30 w 288"/>
                <a:gd name="T19" fmla="*/ 12 h 228"/>
                <a:gd name="T20" fmla="*/ 12 w 288"/>
                <a:gd name="T21" fmla="*/ 30 h 228"/>
                <a:gd name="T22" fmla="*/ 12 w 288"/>
                <a:gd name="T23" fmla="*/ 198 h 228"/>
                <a:gd name="T24" fmla="*/ 30 w 288"/>
                <a:gd name="T25" fmla="*/ 216 h 228"/>
                <a:gd name="T26" fmla="*/ 258 w 288"/>
                <a:gd name="T27" fmla="*/ 216 h 228"/>
                <a:gd name="T28" fmla="*/ 276 w 288"/>
                <a:gd name="T29" fmla="*/ 198 h 228"/>
                <a:gd name="T30" fmla="*/ 276 w 288"/>
                <a:gd name="T31" fmla="*/ 30 h 228"/>
                <a:gd name="T32" fmla="*/ 258 w 288"/>
                <a:gd name="T33" fmla="*/ 12 h 228"/>
                <a:gd name="T34" fmla="*/ 30 w 288"/>
                <a:gd name="T35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28">
                  <a:moveTo>
                    <a:pt x="258" y="228"/>
                  </a:moveTo>
                  <a:cubicBezTo>
                    <a:pt x="30" y="228"/>
                    <a:pt x="30" y="228"/>
                    <a:pt x="30" y="228"/>
                  </a:cubicBezTo>
                  <a:cubicBezTo>
                    <a:pt x="13" y="228"/>
                    <a:pt x="0" y="214"/>
                    <a:pt x="0" y="19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74" y="0"/>
                    <a:pt x="288" y="13"/>
                    <a:pt x="288" y="30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14"/>
                    <a:pt x="274" y="228"/>
                    <a:pt x="258" y="228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12" y="208"/>
                    <a:pt x="20" y="216"/>
                    <a:pt x="30" y="216"/>
                  </a:cubicBezTo>
                  <a:cubicBezTo>
                    <a:pt x="258" y="216"/>
                    <a:pt x="258" y="216"/>
                    <a:pt x="258" y="216"/>
                  </a:cubicBezTo>
                  <a:cubicBezTo>
                    <a:pt x="268" y="216"/>
                    <a:pt x="276" y="208"/>
                    <a:pt x="276" y="198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0"/>
                    <a:pt x="268" y="12"/>
                    <a:pt x="258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39862BAE-B588-DCF1-9695-68D51A970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572"/>
              <a:ext cx="42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2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958BFF3D-D453-2D3D-8E14-F4F6844FB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6" name="Oval 39">
              <a:extLst>
                <a:ext uri="{FF2B5EF4-FFF2-40B4-BE49-F238E27FC236}">
                  <a16:creationId xmlns:a16="http://schemas.microsoft.com/office/drawing/2014/main" id="{EAAD7B3B-11BD-2933-95CE-F50C03179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7" name="Oval 40">
              <a:extLst>
                <a:ext uri="{FF2B5EF4-FFF2-40B4-BE49-F238E27FC236}">
                  <a16:creationId xmlns:a16="http://schemas.microsoft.com/office/drawing/2014/main" id="{2216376B-CDBA-3FFA-B38B-3DA149BF1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519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8AF674B6-56A5-D4ED-0A64-03B39CC14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97B8B3E-02F7-2D02-F666-58D029BEB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5E31683B-9979-1A6E-2E65-64835152D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B9C684CA-89C1-476A-304F-0E8F1CE15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7BD98479-C4A8-D9C9-5998-77CBE0430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E69A728C-DEB4-38B7-06C9-5A1573068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92">
            <a:extLst>
              <a:ext uri="{FF2B5EF4-FFF2-40B4-BE49-F238E27FC236}">
                <a16:creationId xmlns:a16="http://schemas.microsoft.com/office/drawing/2014/main" id="{018C4ED5-C773-167E-B8B9-9C41EF0E219E}"/>
              </a:ext>
            </a:extLst>
          </p:cNvPr>
          <p:cNvSpPr/>
          <p:nvPr/>
        </p:nvSpPr>
        <p:spPr>
          <a:xfrm>
            <a:off x="5160902" y="1091381"/>
            <a:ext cx="2262467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ТЕХНОЛОГИИ</a:t>
            </a:r>
            <a: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 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видеоаналитика, </a:t>
            </a:r>
            <a:r>
              <a:rPr kumimoji="0" lang="en-US" sz="105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ML</a:t>
            </a:r>
            <a:endParaRPr kumimoji="0" lang="en-US" sz="100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C46A3EC5-78ED-B007-7C55-A74AB8458C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8235" y="1346125"/>
            <a:ext cx="386550" cy="386550"/>
            <a:chOff x="351" y="440"/>
            <a:chExt cx="426" cy="426"/>
          </a:xfrm>
          <a:solidFill>
            <a:schemeClr val="tx1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3B5D77F-1282-AE58-DA67-4F4CF80A2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" y="511"/>
              <a:ext cx="284" cy="284"/>
            </a:xfrm>
            <a:custGeom>
              <a:avLst/>
              <a:gdLst>
                <a:gd name="T0" fmla="*/ 174 w 192"/>
                <a:gd name="T1" fmla="*/ 192 h 192"/>
                <a:gd name="T2" fmla="*/ 18 w 192"/>
                <a:gd name="T3" fmla="*/ 192 h 192"/>
                <a:gd name="T4" fmla="*/ 0 w 192"/>
                <a:gd name="T5" fmla="*/ 174 h 192"/>
                <a:gd name="T6" fmla="*/ 0 w 192"/>
                <a:gd name="T7" fmla="*/ 18 h 192"/>
                <a:gd name="T8" fmla="*/ 18 w 192"/>
                <a:gd name="T9" fmla="*/ 0 h 192"/>
                <a:gd name="T10" fmla="*/ 174 w 192"/>
                <a:gd name="T11" fmla="*/ 0 h 192"/>
                <a:gd name="T12" fmla="*/ 192 w 192"/>
                <a:gd name="T13" fmla="*/ 18 h 192"/>
                <a:gd name="T14" fmla="*/ 192 w 192"/>
                <a:gd name="T15" fmla="*/ 174 h 192"/>
                <a:gd name="T16" fmla="*/ 174 w 192"/>
                <a:gd name="T17" fmla="*/ 192 h 192"/>
                <a:gd name="T18" fmla="*/ 18 w 192"/>
                <a:gd name="T19" fmla="*/ 12 h 192"/>
                <a:gd name="T20" fmla="*/ 12 w 192"/>
                <a:gd name="T21" fmla="*/ 18 h 192"/>
                <a:gd name="T22" fmla="*/ 12 w 192"/>
                <a:gd name="T23" fmla="*/ 174 h 192"/>
                <a:gd name="T24" fmla="*/ 18 w 192"/>
                <a:gd name="T25" fmla="*/ 180 h 192"/>
                <a:gd name="T26" fmla="*/ 174 w 192"/>
                <a:gd name="T27" fmla="*/ 180 h 192"/>
                <a:gd name="T28" fmla="*/ 180 w 192"/>
                <a:gd name="T29" fmla="*/ 174 h 192"/>
                <a:gd name="T30" fmla="*/ 180 w 192"/>
                <a:gd name="T31" fmla="*/ 18 h 192"/>
                <a:gd name="T32" fmla="*/ 174 w 192"/>
                <a:gd name="T33" fmla="*/ 12 h 192"/>
                <a:gd name="T34" fmla="*/ 18 w 192"/>
                <a:gd name="T35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92">
                  <a:moveTo>
                    <a:pt x="174" y="192"/>
                  </a:moveTo>
                  <a:cubicBezTo>
                    <a:pt x="18" y="192"/>
                    <a:pt x="18" y="192"/>
                    <a:pt x="18" y="192"/>
                  </a:cubicBezTo>
                  <a:cubicBezTo>
                    <a:pt x="8" y="192"/>
                    <a:pt x="0" y="184"/>
                    <a:pt x="0" y="1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4" y="0"/>
                    <a:pt x="192" y="9"/>
                    <a:pt x="192" y="18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2" y="184"/>
                    <a:pt x="184" y="192"/>
                    <a:pt x="174" y="192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8"/>
                    <a:pt x="15" y="180"/>
                    <a:pt x="18" y="180"/>
                  </a:cubicBezTo>
                  <a:cubicBezTo>
                    <a:pt x="174" y="180"/>
                    <a:pt x="174" y="180"/>
                    <a:pt x="174" y="180"/>
                  </a:cubicBezTo>
                  <a:cubicBezTo>
                    <a:pt x="178" y="180"/>
                    <a:pt x="180" y="178"/>
                    <a:pt x="180" y="174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15"/>
                    <a:pt x="178" y="12"/>
                    <a:pt x="174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23AA0CA-BC60-FDFF-BDF0-0C681DB8D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FD4896C-F4B3-3B47-FCBA-0D41C9EF4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C75B54B1-14AD-E2AC-4650-8BB3284C5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28777A7-9BEB-D51C-CE9C-AAA2AB43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653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9999E18-9DCE-393F-A4A3-9A6479F5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0A050FD-C2EA-F483-10AF-F45F65AC6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AEA3EE07-8683-800B-D4EE-7D525C5B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ED8B7CC-A3F0-9A5B-E57A-D14D8B24A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C3950-846C-8387-76ED-22631F8E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6C6CE06-6761-E4CF-33E1-DA558923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635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D0C0879-E740-D5D1-D849-D684DE799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7FE4BBE-8DA6-31C5-5391-A80E1589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3981F369-41DA-018C-F53F-174C529DC2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" y="547"/>
              <a:ext cx="214" cy="213"/>
            </a:xfrm>
            <a:custGeom>
              <a:avLst/>
              <a:gdLst>
                <a:gd name="T0" fmla="*/ 114 w 144"/>
                <a:gd name="T1" fmla="*/ 144 h 144"/>
                <a:gd name="T2" fmla="*/ 30 w 144"/>
                <a:gd name="T3" fmla="*/ 144 h 144"/>
                <a:gd name="T4" fmla="*/ 0 w 144"/>
                <a:gd name="T5" fmla="*/ 114 h 144"/>
                <a:gd name="T6" fmla="*/ 0 w 144"/>
                <a:gd name="T7" fmla="*/ 30 h 144"/>
                <a:gd name="T8" fmla="*/ 30 w 144"/>
                <a:gd name="T9" fmla="*/ 0 h 144"/>
                <a:gd name="T10" fmla="*/ 114 w 144"/>
                <a:gd name="T11" fmla="*/ 0 h 144"/>
                <a:gd name="T12" fmla="*/ 144 w 144"/>
                <a:gd name="T13" fmla="*/ 30 h 144"/>
                <a:gd name="T14" fmla="*/ 144 w 144"/>
                <a:gd name="T15" fmla="*/ 114 h 144"/>
                <a:gd name="T16" fmla="*/ 114 w 144"/>
                <a:gd name="T17" fmla="*/ 144 h 144"/>
                <a:gd name="T18" fmla="*/ 30 w 144"/>
                <a:gd name="T19" fmla="*/ 12 h 144"/>
                <a:gd name="T20" fmla="*/ 12 w 144"/>
                <a:gd name="T21" fmla="*/ 30 h 144"/>
                <a:gd name="T22" fmla="*/ 12 w 144"/>
                <a:gd name="T23" fmla="*/ 114 h 144"/>
                <a:gd name="T24" fmla="*/ 30 w 144"/>
                <a:gd name="T25" fmla="*/ 132 h 144"/>
                <a:gd name="T26" fmla="*/ 114 w 144"/>
                <a:gd name="T27" fmla="*/ 132 h 144"/>
                <a:gd name="T28" fmla="*/ 132 w 144"/>
                <a:gd name="T29" fmla="*/ 114 h 144"/>
                <a:gd name="T30" fmla="*/ 132 w 144"/>
                <a:gd name="T31" fmla="*/ 30 h 144"/>
                <a:gd name="T32" fmla="*/ 114 w 144"/>
                <a:gd name="T33" fmla="*/ 12 h 144"/>
                <a:gd name="T34" fmla="*/ 30 w 144"/>
                <a:gd name="T3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44">
                  <a:moveTo>
                    <a:pt x="114" y="144"/>
                  </a:moveTo>
                  <a:cubicBezTo>
                    <a:pt x="30" y="144"/>
                    <a:pt x="30" y="144"/>
                    <a:pt x="30" y="144"/>
                  </a:cubicBezTo>
                  <a:cubicBezTo>
                    <a:pt x="14" y="144"/>
                    <a:pt x="0" y="131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1" y="0"/>
                    <a:pt x="144" y="14"/>
                    <a:pt x="144" y="30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31"/>
                    <a:pt x="131" y="144"/>
                    <a:pt x="114" y="144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1"/>
                    <a:pt x="12" y="3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24"/>
                    <a:pt x="20" y="132"/>
                    <a:pt x="30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24" y="132"/>
                    <a:pt x="132" y="124"/>
                    <a:pt x="132" y="114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2" y="21"/>
                    <a:pt x="124" y="12"/>
                    <a:pt x="114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FA3F588-841B-44AA-B188-5AFF897D6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00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1A0BD57F-4C9B-3B1F-37F4-AB17334C1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35"/>
              <a:ext cx="53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519AEB6-A5B2-E31C-EF94-39E2C3FD6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689"/>
              <a:ext cx="53" cy="17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32">
            <a:extLst>
              <a:ext uri="{FF2B5EF4-FFF2-40B4-BE49-F238E27FC236}">
                <a16:creationId xmlns:a16="http://schemas.microsoft.com/office/drawing/2014/main" id="{C227EB07-5A4D-4858-8A44-DA15917B9D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0173" y="1363501"/>
            <a:ext cx="368098" cy="358916"/>
            <a:chOff x="2585" y="647"/>
            <a:chExt cx="441" cy="430"/>
          </a:xfrm>
          <a:solidFill>
            <a:schemeClr val="tx1"/>
          </a:solidFill>
        </p:grpSpPr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B08C4A5F-A62C-CA52-D292-B477D91F5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647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078D810A-357A-2798-0949-C51AC95EE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9" y="844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7EBE7114-74F6-C9AD-8F64-1B8D4C287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1005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8E469E5B-5F90-66CE-0901-23BDB275A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701"/>
              <a:ext cx="128" cy="161"/>
            </a:xfrm>
            <a:custGeom>
              <a:avLst/>
              <a:gdLst>
                <a:gd name="T0" fmla="*/ 78 w 84"/>
                <a:gd name="T1" fmla="*/ 108 h 108"/>
                <a:gd name="T2" fmla="*/ 72 w 84"/>
                <a:gd name="T3" fmla="*/ 102 h 108"/>
                <a:gd name="T4" fmla="*/ 72 w 84"/>
                <a:gd name="T5" fmla="*/ 84 h 108"/>
                <a:gd name="T6" fmla="*/ 60 w 84"/>
                <a:gd name="T7" fmla="*/ 72 h 108"/>
                <a:gd name="T8" fmla="*/ 24 w 84"/>
                <a:gd name="T9" fmla="*/ 72 h 108"/>
                <a:gd name="T10" fmla="*/ 0 w 84"/>
                <a:gd name="T11" fmla="*/ 48 h 108"/>
                <a:gd name="T12" fmla="*/ 0 w 84"/>
                <a:gd name="T13" fmla="*/ 6 h 108"/>
                <a:gd name="T14" fmla="*/ 6 w 84"/>
                <a:gd name="T15" fmla="*/ 0 h 108"/>
                <a:gd name="T16" fmla="*/ 12 w 84"/>
                <a:gd name="T17" fmla="*/ 6 h 108"/>
                <a:gd name="T18" fmla="*/ 12 w 84"/>
                <a:gd name="T19" fmla="*/ 48 h 108"/>
                <a:gd name="T20" fmla="*/ 24 w 84"/>
                <a:gd name="T21" fmla="*/ 60 h 108"/>
                <a:gd name="T22" fmla="*/ 60 w 84"/>
                <a:gd name="T23" fmla="*/ 60 h 108"/>
                <a:gd name="T24" fmla="*/ 84 w 84"/>
                <a:gd name="T25" fmla="*/ 84 h 108"/>
                <a:gd name="T26" fmla="*/ 84 w 84"/>
                <a:gd name="T27" fmla="*/ 102 h 108"/>
                <a:gd name="T28" fmla="*/ 78 w 84"/>
                <a:gd name="T2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08">
                  <a:moveTo>
                    <a:pt x="78" y="108"/>
                  </a:moveTo>
                  <a:cubicBezTo>
                    <a:pt x="74" y="108"/>
                    <a:pt x="72" y="106"/>
                    <a:pt x="72" y="102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78"/>
                    <a:pt x="66" y="72"/>
                    <a:pt x="6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0" y="72"/>
                    <a:pt x="0" y="61"/>
                    <a:pt x="0" y="4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5"/>
                    <a:pt x="17" y="60"/>
                    <a:pt x="24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3" y="60"/>
                    <a:pt x="84" y="71"/>
                    <a:pt x="84" y="84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6"/>
                    <a:pt x="81" y="108"/>
                    <a:pt x="7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339C1A76-7E52-1D33-9AF6-36545F6DD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898"/>
              <a:ext cx="110" cy="143"/>
            </a:xfrm>
            <a:custGeom>
              <a:avLst/>
              <a:gdLst>
                <a:gd name="T0" fmla="*/ 48 w 72"/>
                <a:gd name="T1" fmla="*/ 96 h 96"/>
                <a:gd name="T2" fmla="*/ 6 w 72"/>
                <a:gd name="T3" fmla="*/ 96 h 96"/>
                <a:gd name="T4" fmla="*/ 0 w 72"/>
                <a:gd name="T5" fmla="*/ 90 h 96"/>
                <a:gd name="T6" fmla="*/ 6 w 72"/>
                <a:gd name="T7" fmla="*/ 84 h 96"/>
                <a:gd name="T8" fmla="*/ 48 w 72"/>
                <a:gd name="T9" fmla="*/ 84 h 96"/>
                <a:gd name="T10" fmla="*/ 60 w 72"/>
                <a:gd name="T11" fmla="*/ 72 h 96"/>
                <a:gd name="T12" fmla="*/ 60 w 72"/>
                <a:gd name="T13" fmla="*/ 6 h 96"/>
                <a:gd name="T14" fmla="*/ 66 w 72"/>
                <a:gd name="T15" fmla="*/ 0 h 96"/>
                <a:gd name="T16" fmla="*/ 72 w 72"/>
                <a:gd name="T17" fmla="*/ 6 h 96"/>
                <a:gd name="T18" fmla="*/ 72 w 72"/>
                <a:gd name="T19" fmla="*/ 72 h 96"/>
                <a:gd name="T20" fmla="*/ 48 w 72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6">
                  <a:moveTo>
                    <a:pt x="48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4"/>
                    <a:pt x="0" y="90"/>
                  </a:cubicBezTo>
                  <a:cubicBezTo>
                    <a:pt x="0" y="87"/>
                    <a:pt x="2" y="84"/>
                    <a:pt x="6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4" y="84"/>
                    <a:pt x="60" y="79"/>
                    <a:pt x="60" y="7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62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85"/>
                    <a:pt x="61" y="96"/>
                    <a:pt x="48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pic>
        <p:nvPicPr>
          <p:cNvPr id="64" name="Graphic 16" descr="Earth Globe   Asia">
            <a:extLst>
              <a:ext uri="{FF2B5EF4-FFF2-40B4-BE49-F238E27FC236}">
                <a16:creationId xmlns:a16="http://schemas.microsoft.com/office/drawing/2014/main" id="{5DA02D9E-67D3-1748-CDB2-2B6A3D4BE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72" y="1369617"/>
            <a:ext cx="395389" cy="395389"/>
          </a:xfrm>
          <a:prstGeom prst="rect">
            <a:avLst/>
          </a:prstGeom>
        </p:spPr>
      </p:pic>
      <p:sp>
        <p:nvSpPr>
          <p:cNvPr id="65" name="Espace réservé du contenu 7">
            <a:extLst>
              <a:ext uri="{FF2B5EF4-FFF2-40B4-BE49-F238E27FC236}">
                <a16:creationId xmlns:a16="http://schemas.microsoft.com/office/drawing/2014/main" id="{730B2B0C-9953-05C5-3387-78D7EEB710D6}"/>
              </a:ext>
            </a:extLst>
          </p:cNvPr>
          <p:cNvSpPr txBox="1">
            <a:spLocks/>
          </p:cNvSpPr>
          <p:nvPr/>
        </p:nvSpPr>
        <p:spPr>
          <a:xfrm>
            <a:off x="555568" y="2827313"/>
            <a:ext cx="6390922" cy="5339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Проблематика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itchFamily="2" charset="77"/>
              </a:rPr>
              <a:t>Дискретные замеры на ОТК дают высокую долю ошибок при выборе дробилок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itchFamily="2" charset="77"/>
              </a:rPr>
              <a:t>Повышенный расход электроэнергии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itchFamily="2" charset="77"/>
              </a:rPr>
              <a:t>Повышенный износ шаров и стержней</a:t>
            </a:r>
          </a:p>
        </p:txBody>
      </p:sp>
      <p:sp>
        <p:nvSpPr>
          <p:cNvPr id="66" name="Espace réservé du contenu 7">
            <a:extLst>
              <a:ext uri="{FF2B5EF4-FFF2-40B4-BE49-F238E27FC236}">
                <a16:creationId xmlns:a16="http://schemas.microsoft.com/office/drawing/2014/main" id="{560F2F6A-7E21-1C2B-2E2B-158D1431E305}"/>
              </a:ext>
            </a:extLst>
          </p:cNvPr>
          <p:cNvSpPr txBox="1">
            <a:spLocks/>
          </p:cNvSpPr>
          <p:nvPr/>
        </p:nvSpPr>
        <p:spPr>
          <a:xfrm>
            <a:off x="540821" y="2282482"/>
            <a:ext cx="6435166" cy="3547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Краткое описание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Сервис анализа размера гранул и определения % влажности на конвейере</a:t>
            </a:r>
          </a:p>
        </p:txBody>
      </p:sp>
      <p:sp>
        <p:nvSpPr>
          <p:cNvPr id="67" name="Espace réservé du contenu 7">
            <a:extLst>
              <a:ext uri="{FF2B5EF4-FFF2-40B4-BE49-F238E27FC236}">
                <a16:creationId xmlns:a16="http://schemas.microsoft.com/office/drawing/2014/main" id="{C49D40C3-62E2-878B-1448-5C27BCDF2D8E}"/>
              </a:ext>
            </a:extLst>
          </p:cNvPr>
          <p:cNvSpPr txBox="1">
            <a:spLocks/>
          </p:cNvSpPr>
          <p:nvPr/>
        </p:nvSpPr>
        <p:spPr>
          <a:xfrm>
            <a:off x="540820" y="5597055"/>
            <a:ext cx="6119862" cy="520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Достижения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itchFamily="2" charset="77"/>
              </a:rPr>
              <a:t>С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окращение затрат на шары, стержни и электроэнергию на 1% - 143, 41 и 145  тыс. $ в год</a:t>
            </a: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Суммарный эффект - 325+ тыс. $ в год</a:t>
            </a:r>
          </a:p>
        </p:txBody>
      </p:sp>
      <p:sp>
        <p:nvSpPr>
          <p:cNvPr id="68" name="Espace réservé du contenu 7">
            <a:extLst>
              <a:ext uri="{FF2B5EF4-FFF2-40B4-BE49-F238E27FC236}">
                <a16:creationId xmlns:a16="http://schemas.microsoft.com/office/drawing/2014/main" id="{C3FF062F-355F-018F-90DF-B367A15969CF}"/>
              </a:ext>
            </a:extLst>
          </p:cNvPr>
          <p:cNvSpPr txBox="1">
            <a:spLocks/>
          </p:cNvSpPr>
          <p:nvPr/>
        </p:nvSpPr>
        <p:spPr>
          <a:xfrm>
            <a:off x="540819" y="4807310"/>
            <a:ext cx="6035240" cy="481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Результаты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Разработан сервис потокового определения размера гранул руды и их влажности для выбора оптимальной дробилки</a:t>
            </a:r>
            <a:endParaRPr lang="ru-RU" sz="1000" b="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69" name="Espace réservé du contenu 7">
            <a:extLst>
              <a:ext uri="{FF2B5EF4-FFF2-40B4-BE49-F238E27FC236}">
                <a16:creationId xmlns:a16="http://schemas.microsoft.com/office/drawing/2014/main" id="{E864BAAD-2323-E456-C4C0-383DE22D6DAC}"/>
              </a:ext>
            </a:extLst>
          </p:cNvPr>
          <p:cNvSpPr txBox="1">
            <a:spLocks/>
          </p:cNvSpPr>
          <p:nvPr/>
        </p:nvSpPr>
        <p:spPr>
          <a:xfrm>
            <a:off x="540819" y="3905354"/>
            <a:ext cx="6035240" cy="520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Цели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itchFamily="2" charset="77"/>
              </a:rPr>
              <a:t>Оптимизация затрат на дробление 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itchFamily="2" charset="77"/>
              </a:rPr>
              <a:t>Снижение износа шаров и стержней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pic>
        <p:nvPicPr>
          <p:cNvPr id="70" name="Рисунок 9">
            <a:extLst>
              <a:ext uri="{FF2B5EF4-FFF2-40B4-BE49-F238E27FC236}">
                <a16:creationId xmlns:a16="http://schemas.microsoft.com/office/drawing/2014/main" id="{6722D3C9-3E2F-421F-7AFB-AA37313CBD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186" y="2184759"/>
            <a:ext cx="4748013" cy="4673241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53D675C-6D40-734F-769D-14D60CF89076}"/>
              </a:ext>
            </a:extLst>
          </p:cNvPr>
          <p:cNvCxnSpPr/>
          <p:nvPr/>
        </p:nvCxnSpPr>
        <p:spPr>
          <a:xfrm>
            <a:off x="516194" y="2728452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4031E-5CE5-BA70-E940-C6AF1CAC6B45}"/>
              </a:ext>
            </a:extLst>
          </p:cNvPr>
          <p:cNvCxnSpPr/>
          <p:nvPr/>
        </p:nvCxnSpPr>
        <p:spPr>
          <a:xfrm>
            <a:off x="516194" y="3728313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CE997D-7530-474B-7DC2-6C6054B24174}"/>
              </a:ext>
            </a:extLst>
          </p:cNvPr>
          <p:cNvCxnSpPr/>
          <p:nvPr/>
        </p:nvCxnSpPr>
        <p:spPr>
          <a:xfrm>
            <a:off x="516194" y="4623640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3B42E0-E309-4ECA-9B2E-E61130362200}"/>
              </a:ext>
            </a:extLst>
          </p:cNvPr>
          <p:cNvCxnSpPr/>
          <p:nvPr/>
        </p:nvCxnSpPr>
        <p:spPr>
          <a:xfrm>
            <a:off x="516194" y="5461706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7B10A21-99F8-6525-C1E7-FA51120AA2B3}"/>
              </a:ext>
            </a:extLst>
          </p:cNvPr>
          <p:cNvCxnSpPr/>
          <p:nvPr/>
        </p:nvCxnSpPr>
        <p:spPr>
          <a:xfrm>
            <a:off x="516194" y="6381328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4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4E7AB-F77F-9C3E-30D8-87D4A5A99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2225" y="333108"/>
            <a:ext cx="10434252" cy="742315"/>
          </a:xfrm>
        </p:spPr>
        <p:txBody>
          <a:bodyPr>
            <a:normAutofit/>
          </a:bodyPr>
          <a:lstStyle/>
          <a:p>
            <a:r>
              <a:rPr lang="ru-RU" sz="2800" dirty="0">
                <a:cs typeface="Arial" panose="020B0604020202020204" pitchFamily="34" charset="0"/>
              </a:rPr>
              <a:t>Дозировка ферросплавов и </a:t>
            </a:r>
            <a:r>
              <a:rPr lang="ru-RU" sz="2800" dirty="0" err="1">
                <a:cs typeface="Arial" panose="020B0604020202020204" pitchFamily="34" charset="0"/>
              </a:rPr>
              <a:t>раскислителей</a:t>
            </a:r>
            <a:endParaRPr lang="ru-RU" sz="2600" dirty="0"/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D86A22E3-4707-A1AB-B1AD-301FCDCFD18D}"/>
              </a:ext>
            </a:extLst>
          </p:cNvPr>
          <p:cNvSpPr/>
          <p:nvPr/>
        </p:nvSpPr>
        <p:spPr>
          <a:xfrm>
            <a:off x="262239" y="1101883"/>
            <a:ext cx="2481022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ИНДУСТРИЯ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5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МЕТАЛЛУРГИЯ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4" name="Rectangle 138">
            <a:extLst>
              <a:ext uri="{FF2B5EF4-FFF2-40B4-BE49-F238E27FC236}">
                <a16:creationId xmlns:a16="http://schemas.microsoft.com/office/drawing/2014/main" id="{F71EE426-107C-1857-566B-3A27B07BB8B7}"/>
              </a:ext>
            </a:extLst>
          </p:cNvPr>
          <p:cNvSpPr/>
          <p:nvPr/>
        </p:nvSpPr>
        <p:spPr>
          <a:xfrm>
            <a:off x="9834787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СТрана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kumimoji="0" lang="ru-RU" sz="100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РФ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" name="Rectangle 112">
            <a:extLst>
              <a:ext uri="{FF2B5EF4-FFF2-40B4-BE49-F238E27FC236}">
                <a16:creationId xmlns:a16="http://schemas.microsoft.com/office/drawing/2014/main" id="{E436BC14-8D59-BD65-794C-925A85ECEF93}"/>
              </a:ext>
            </a:extLst>
          </p:cNvPr>
          <p:cNvSpPr/>
          <p:nvPr/>
        </p:nvSpPr>
        <p:spPr>
          <a:xfrm>
            <a:off x="7524023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СТАДИЯ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0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эксплуатация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6" name="Group 140">
            <a:extLst>
              <a:ext uri="{FF2B5EF4-FFF2-40B4-BE49-F238E27FC236}">
                <a16:creationId xmlns:a16="http://schemas.microsoft.com/office/drawing/2014/main" id="{1F0A2741-7B18-F618-D8C0-9760CFA07E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265" y="1370739"/>
            <a:ext cx="349948" cy="349423"/>
            <a:chOff x="1369" y="3008"/>
            <a:chExt cx="435" cy="408"/>
          </a:xfrm>
          <a:solidFill>
            <a:srgbClr val="D7582A"/>
          </a:solidFill>
        </p:grpSpPr>
        <p:sp>
          <p:nvSpPr>
            <p:cNvPr id="7" name="Freeform 141">
              <a:extLst>
                <a:ext uri="{FF2B5EF4-FFF2-40B4-BE49-F238E27FC236}">
                  <a16:creationId xmlns:a16="http://schemas.microsoft.com/office/drawing/2014/main" id="{80E6D4E4-735A-C637-8547-594C5D3FF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" y="3008"/>
              <a:ext cx="435" cy="408"/>
            </a:xfrm>
            <a:custGeom>
              <a:avLst/>
              <a:gdLst>
                <a:gd name="T0" fmla="*/ 291 w 294"/>
                <a:gd name="T1" fmla="*/ 103 h 276"/>
                <a:gd name="T2" fmla="*/ 285 w 294"/>
                <a:gd name="T3" fmla="*/ 103 h 276"/>
                <a:gd name="T4" fmla="*/ 221 w 294"/>
                <a:gd name="T5" fmla="*/ 141 h 276"/>
                <a:gd name="T6" fmla="*/ 221 w 294"/>
                <a:gd name="T7" fmla="*/ 109 h 276"/>
                <a:gd name="T8" fmla="*/ 218 w 294"/>
                <a:gd name="T9" fmla="*/ 103 h 276"/>
                <a:gd name="T10" fmla="*/ 212 w 294"/>
                <a:gd name="T11" fmla="*/ 104 h 276"/>
                <a:gd name="T12" fmla="*/ 148 w 294"/>
                <a:gd name="T13" fmla="*/ 145 h 276"/>
                <a:gd name="T14" fmla="*/ 148 w 294"/>
                <a:gd name="T15" fmla="*/ 109 h 276"/>
                <a:gd name="T16" fmla="*/ 145 w 294"/>
                <a:gd name="T17" fmla="*/ 103 h 276"/>
                <a:gd name="T18" fmla="*/ 139 w 294"/>
                <a:gd name="T19" fmla="*/ 104 h 276"/>
                <a:gd name="T20" fmla="*/ 75 w 294"/>
                <a:gd name="T21" fmla="*/ 144 h 276"/>
                <a:gd name="T22" fmla="*/ 70 w 294"/>
                <a:gd name="T23" fmla="*/ 6 h 276"/>
                <a:gd name="T24" fmla="*/ 65 w 294"/>
                <a:gd name="T25" fmla="*/ 0 h 276"/>
                <a:gd name="T26" fmla="*/ 15 w 294"/>
                <a:gd name="T27" fmla="*/ 0 h 276"/>
                <a:gd name="T28" fmla="*/ 9 w 294"/>
                <a:gd name="T29" fmla="*/ 6 h 276"/>
                <a:gd name="T30" fmla="*/ 0 w 294"/>
                <a:gd name="T31" fmla="*/ 270 h 276"/>
                <a:gd name="T32" fmla="*/ 1 w 294"/>
                <a:gd name="T33" fmla="*/ 275 h 276"/>
                <a:gd name="T34" fmla="*/ 6 w 294"/>
                <a:gd name="T35" fmla="*/ 276 h 276"/>
                <a:gd name="T36" fmla="*/ 74 w 294"/>
                <a:gd name="T37" fmla="*/ 276 h 276"/>
                <a:gd name="T38" fmla="*/ 74 w 294"/>
                <a:gd name="T39" fmla="*/ 276 h 276"/>
                <a:gd name="T40" fmla="*/ 74 w 294"/>
                <a:gd name="T41" fmla="*/ 276 h 276"/>
                <a:gd name="T42" fmla="*/ 288 w 294"/>
                <a:gd name="T43" fmla="*/ 276 h 276"/>
                <a:gd name="T44" fmla="*/ 294 w 294"/>
                <a:gd name="T45" fmla="*/ 271 h 276"/>
                <a:gd name="T46" fmla="*/ 294 w 294"/>
                <a:gd name="T47" fmla="*/ 109 h 276"/>
                <a:gd name="T48" fmla="*/ 291 w 294"/>
                <a:gd name="T49" fmla="*/ 103 h 276"/>
                <a:gd name="T50" fmla="*/ 59 w 294"/>
                <a:gd name="T51" fmla="*/ 12 h 276"/>
                <a:gd name="T52" fmla="*/ 61 w 294"/>
                <a:gd name="T53" fmla="*/ 70 h 276"/>
                <a:gd name="T54" fmla="*/ 18 w 294"/>
                <a:gd name="T55" fmla="*/ 70 h 276"/>
                <a:gd name="T56" fmla="*/ 20 w 294"/>
                <a:gd name="T57" fmla="*/ 12 h 276"/>
                <a:gd name="T58" fmla="*/ 59 w 294"/>
                <a:gd name="T59" fmla="*/ 12 h 276"/>
                <a:gd name="T60" fmla="*/ 12 w 294"/>
                <a:gd name="T61" fmla="*/ 265 h 276"/>
                <a:gd name="T62" fmla="*/ 18 w 294"/>
                <a:gd name="T63" fmla="*/ 82 h 276"/>
                <a:gd name="T64" fmla="*/ 61 w 294"/>
                <a:gd name="T65" fmla="*/ 82 h 276"/>
                <a:gd name="T66" fmla="*/ 68 w 294"/>
                <a:gd name="T67" fmla="*/ 265 h 276"/>
                <a:gd name="T68" fmla="*/ 12 w 294"/>
                <a:gd name="T69" fmla="*/ 265 h 276"/>
                <a:gd name="T70" fmla="*/ 76 w 294"/>
                <a:gd name="T71" fmla="*/ 158 h 276"/>
                <a:gd name="T72" fmla="*/ 136 w 294"/>
                <a:gd name="T73" fmla="*/ 119 h 276"/>
                <a:gd name="T74" fmla="*/ 136 w 294"/>
                <a:gd name="T75" fmla="*/ 155 h 276"/>
                <a:gd name="T76" fmla="*/ 136 w 294"/>
                <a:gd name="T77" fmla="*/ 265 h 276"/>
                <a:gd name="T78" fmla="*/ 79 w 294"/>
                <a:gd name="T79" fmla="*/ 265 h 276"/>
                <a:gd name="T80" fmla="*/ 76 w 294"/>
                <a:gd name="T81" fmla="*/ 158 h 276"/>
                <a:gd name="T82" fmla="*/ 209 w 294"/>
                <a:gd name="T83" fmla="*/ 265 h 276"/>
                <a:gd name="T84" fmla="*/ 148 w 294"/>
                <a:gd name="T85" fmla="*/ 265 h 276"/>
                <a:gd name="T86" fmla="*/ 148 w 294"/>
                <a:gd name="T87" fmla="*/ 159 h 276"/>
                <a:gd name="T88" fmla="*/ 209 w 294"/>
                <a:gd name="T89" fmla="*/ 119 h 276"/>
                <a:gd name="T90" fmla="*/ 209 w 294"/>
                <a:gd name="T91" fmla="*/ 151 h 276"/>
                <a:gd name="T92" fmla="*/ 209 w 294"/>
                <a:gd name="T93" fmla="*/ 155 h 276"/>
                <a:gd name="T94" fmla="*/ 209 w 294"/>
                <a:gd name="T95" fmla="*/ 265 h 276"/>
                <a:gd name="T96" fmla="*/ 282 w 294"/>
                <a:gd name="T97" fmla="*/ 265 h 276"/>
                <a:gd name="T98" fmla="*/ 221 w 294"/>
                <a:gd name="T99" fmla="*/ 265 h 276"/>
                <a:gd name="T100" fmla="*/ 221 w 294"/>
                <a:gd name="T101" fmla="*/ 155 h 276"/>
                <a:gd name="T102" fmla="*/ 221 w 294"/>
                <a:gd name="T103" fmla="*/ 154 h 276"/>
                <a:gd name="T104" fmla="*/ 282 w 294"/>
                <a:gd name="T105" fmla="*/ 119 h 276"/>
                <a:gd name="T106" fmla="*/ 282 w 294"/>
                <a:gd name="T107" fmla="*/ 26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" h="276">
                  <a:moveTo>
                    <a:pt x="291" y="103"/>
                  </a:moveTo>
                  <a:cubicBezTo>
                    <a:pt x="289" y="102"/>
                    <a:pt x="287" y="102"/>
                    <a:pt x="285" y="103"/>
                  </a:cubicBezTo>
                  <a:cubicBezTo>
                    <a:pt x="221" y="141"/>
                    <a:pt x="221" y="141"/>
                    <a:pt x="221" y="141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06"/>
                    <a:pt x="220" y="104"/>
                    <a:pt x="218" y="103"/>
                  </a:cubicBezTo>
                  <a:cubicBezTo>
                    <a:pt x="216" y="102"/>
                    <a:pt x="214" y="102"/>
                    <a:pt x="212" y="10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6"/>
                    <a:pt x="146" y="104"/>
                    <a:pt x="145" y="103"/>
                  </a:cubicBezTo>
                  <a:cubicBezTo>
                    <a:pt x="143" y="102"/>
                    <a:pt x="140" y="102"/>
                    <a:pt x="139" y="10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8" y="0"/>
                    <a:pt x="6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9" y="3"/>
                    <a:pt x="9" y="6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2"/>
                    <a:pt x="0" y="274"/>
                    <a:pt x="1" y="275"/>
                  </a:cubicBezTo>
                  <a:cubicBezTo>
                    <a:pt x="2" y="276"/>
                    <a:pt x="4" y="276"/>
                    <a:pt x="6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288" y="276"/>
                    <a:pt x="288" y="276"/>
                    <a:pt x="288" y="276"/>
                  </a:cubicBezTo>
                  <a:cubicBezTo>
                    <a:pt x="291" y="276"/>
                    <a:pt x="294" y="274"/>
                    <a:pt x="294" y="271"/>
                  </a:cubicBezTo>
                  <a:cubicBezTo>
                    <a:pt x="294" y="109"/>
                    <a:pt x="294" y="109"/>
                    <a:pt x="294" y="109"/>
                  </a:cubicBezTo>
                  <a:cubicBezTo>
                    <a:pt x="294" y="106"/>
                    <a:pt x="292" y="104"/>
                    <a:pt x="291" y="103"/>
                  </a:cubicBezTo>
                  <a:close/>
                  <a:moveTo>
                    <a:pt x="59" y="12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59" y="12"/>
                  </a:lnTo>
                  <a:close/>
                  <a:moveTo>
                    <a:pt x="12" y="265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8" y="265"/>
                    <a:pt x="68" y="265"/>
                    <a:pt x="68" y="265"/>
                  </a:cubicBezTo>
                  <a:lnTo>
                    <a:pt x="12" y="265"/>
                  </a:lnTo>
                  <a:close/>
                  <a:moveTo>
                    <a:pt x="76" y="158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79" y="265"/>
                    <a:pt x="79" y="265"/>
                    <a:pt x="79" y="265"/>
                  </a:cubicBezTo>
                  <a:lnTo>
                    <a:pt x="76" y="158"/>
                  </a:lnTo>
                  <a:close/>
                  <a:moveTo>
                    <a:pt x="209" y="265"/>
                  </a:moveTo>
                  <a:cubicBezTo>
                    <a:pt x="148" y="265"/>
                    <a:pt x="148" y="265"/>
                    <a:pt x="148" y="265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55"/>
                    <a:pt x="209" y="155"/>
                    <a:pt x="209" y="155"/>
                  </a:cubicBezTo>
                  <a:lnTo>
                    <a:pt x="209" y="265"/>
                  </a:lnTo>
                  <a:close/>
                  <a:moveTo>
                    <a:pt x="282" y="265"/>
                  </a:moveTo>
                  <a:cubicBezTo>
                    <a:pt x="221" y="265"/>
                    <a:pt x="221" y="265"/>
                    <a:pt x="221" y="265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82" y="119"/>
                    <a:pt x="282" y="119"/>
                    <a:pt x="282" y="119"/>
                  </a:cubicBezTo>
                  <a:lnTo>
                    <a:pt x="282" y="2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" name="Freeform 142">
              <a:extLst>
                <a:ext uri="{FF2B5EF4-FFF2-40B4-BE49-F238E27FC236}">
                  <a16:creationId xmlns:a16="http://schemas.microsoft.com/office/drawing/2014/main" id="{CE14BCF3-FFD6-26D1-5BE0-89D7554B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61"/>
              <a:ext cx="36" cy="18"/>
            </a:xfrm>
            <a:custGeom>
              <a:avLst/>
              <a:gdLst>
                <a:gd name="T0" fmla="*/ 18 w 24"/>
                <a:gd name="T1" fmla="*/ 0 h 12"/>
                <a:gd name="T2" fmla="*/ 6 w 24"/>
                <a:gd name="T3" fmla="*/ 0 h 12"/>
                <a:gd name="T4" fmla="*/ 0 w 24"/>
                <a:gd name="T5" fmla="*/ 6 h 12"/>
                <a:gd name="T6" fmla="*/ 6 w 24"/>
                <a:gd name="T7" fmla="*/ 12 h 12"/>
                <a:gd name="T8" fmla="*/ 18 w 24"/>
                <a:gd name="T9" fmla="*/ 12 h 12"/>
                <a:gd name="T10" fmla="*/ 24 w 24"/>
                <a:gd name="T11" fmla="*/ 6 h 12"/>
                <a:gd name="T12" fmla="*/ 18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" name="Freeform 143">
              <a:extLst>
                <a:ext uri="{FF2B5EF4-FFF2-40B4-BE49-F238E27FC236}">
                  <a16:creationId xmlns:a16="http://schemas.microsoft.com/office/drawing/2014/main" id="{50FEACA0-BE0F-0DBC-3234-D26E6F0A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261"/>
              <a:ext cx="34" cy="18"/>
            </a:xfrm>
            <a:custGeom>
              <a:avLst/>
              <a:gdLst>
                <a:gd name="T0" fmla="*/ 17 w 23"/>
                <a:gd name="T1" fmla="*/ 0 h 12"/>
                <a:gd name="T2" fmla="*/ 5 w 23"/>
                <a:gd name="T3" fmla="*/ 0 h 12"/>
                <a:gd name="T4" fmla="*/ 0 w 23"/>
                <a:gd name="T5" fmla="*/ 6 h 12"/>
                <a:gd name="T6" fmla="*/ 5 w 23"/>
                <a:gd name="T7" fmla="*/ 12 h 12"/>
                <a:gd name="T8" fmla="*/ 17 w 23"/>
                <a:gd name="T9" fmla="*/ 12 h 12"/>
                <a:gd name="T10" fmla="*/ 23 w 23"/>
                <a:gd name="T11" fmla="*/ 6 h 12"/>
                <a:gd name="T12" fmla="*/ 17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12"/>
                    <a:pt x="23" y="9"/>
                    <a:pt x="23" y="6"/>
                  </a:cubicBezTo>
                  <a:cubicBezTo>
                    <a:pt x="23" y="3"/>
                    <a:pt x="2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" name="Freeform 144">
              <a:extLst>
                <a:ext uri="{FF2B5EF4-FFF2-40B4-BE49-F238E27FC236}">
                  <a16:creationId xmlns:a16="http://schemas.microsoft.com/office/drawing/2014/main" id="{1395859D-D706-8A8D-2BED-CE0CC731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3261"/>
              <a:ext cx="35" cy="18"/>
            </a:xfrm>
            <a:custGeom>
              <a:avLst/>
              <a:gdLst>
                <a:gd name="T0" fmla="*/ 6 w 24"/>
                <a:gd name="T1" fmla="*/ 12 h 12"/>
                <a:gd name="T2" fmla="*/ 18 w 24"/>
                <a:gd name="T3" fmla="*/ 12 h 12"/>
                <a:gd name="T4" fmla="*/ 24 w 24"/>
                <a:gd name="T5" fmla="*/ 6 h 12"/>
                <a:gd name="T6" fmla="*/ 18 w 24"/>
                <a:gd name="T7" fmla="*/ 0 h 12"/>
                <a:gd name="T8" fmla="*/ 6 w 24"/>
                <a:gd name="T9" fmla="*/ 0 h 12"/>
                <a:gd name="T10" fmla="*/ 0 w 24"/>
                <a:gd name="T11" fmla="*/ 6 h 12"/>
                <a:gd name="T12" fmla="*/ 6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78">
            <a:extLst>
              <a:ext uri="{FF2B5EF4-FFF2-40B4-BE49-F238E27FC236}">
                <a16:creationId xmlns:a16="http://schemas.microsoft.com/office/drawing/2014/main" id="{1018F18C-F82A-47DF-A0D7-BD3563FF4DAE}"/>
              </a:ext>
            </a:extLst>
          </p:cNvPr>
          <p:cNvSpPr/>
          <p:nvPr/>
        </p:nvSpPr>
        <p:spPr>
          <a:xfrm>
            <a:off x="2850138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ПРИМЕНЕНИЕ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0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оптимизация технологических процессов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AB4457DF-6CE1-4BA5-770E-7F10F40935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88063" y="1378250"/>
            <a:ext cx="384455" cy="305038"/>
            <a:chOff x="4478" y="483"/>
            <a:chExt cx="426" cy="338"/>
          </a:xfrm>
          <a:solidFill>
            <a:schemeClr val="tx1"/>
          </a:solidFill>
        </p:grpSpPr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50AC6E44-353F-BE53-0069-189C83C33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" y="483"/>
              <a:ext cx="426" cy="338"/>
            </a:xfrm>
            <a:custGeom>
              <a:avLst/>
              <a:gdLst>
                <a:gd name="T0" fmla="*/ 258 w 288"/>
                <a:gd name="T1" fmla="*/ 228 h 228"/>
                <a:gd name="T2" fmla="*/ 30 w 288"/>
                <a:gd name="T3" fmla="*/ 228 h 228"/>
                <a:gd name="T4" fmla="*/ 0 w 288"/>
                <a:gd name="T5" fmla="*/ 198 h 228"/>
                <a:gd name="T6" fmla="*/ 0 w 288"/>
                <a:gd name="T7" fmla="*/ 30 h 228"/>
                <a:gd name="T8" fmla="*/ 30 w 288"/>
                <a:gd name="T9" fmla="*/ 0 h 228"/>
                <a:gd name="T10" fmla="*/ 258 w 288"/>
                <a:gd name="T11" fmla="*/ 0 h 228"/>
                <a:gd name="T12" fmla="*/ 288 w 288"/>
                <a:gd name="T13" fmla="*/ 30 h 228"/>
                <a:gd name="T14" fmla="*/ 288 w 288"/>
                <a:gd name="T15" fmla="*/ 198 h 228"/>
                <a:gd name="T16" fmla="*/ 258 w 288"/>
                <a:gd name="T17" fmla="*/ 228 h 228"/>
                <a:gd name="T18" fmla="*/ 30 w 288"/>
                <a:gd name="T19" fmla="*/ 12 h 228"/>
                <a:gd name="T20" fmla="*/ 12 w 288"/>
                <a:gd name="T21" fmla="*/ 30 h 228"/>
                <a:gd name="T22" fmla="*/ 12 w 288"/>
                <a:gd name="T23" fmla="*/ 198 h 228"/>
                <a:gd name="T24" fmla="*/ 30 w 288"/>
                <a:gd name="T25" fmla="*/ 216 h 228"/>
                <a:gd name="T26" fmla="*/ 258 w 288"/>
                <a:gd name="T27" fmla="*/ 216 h 228"/>
                <a:gd name="T28" fmla="*/ 276 w 288"/>
                <a:gd name="T29" fmla="*/ 198 h 228"/>
                <a:gd name="T30" fmla="*/ 276 w 288"/>
                <a:gd name="T31" fmla="*/ 30 h 228"/>
                <a:gd name="T32" fmla="*/ 258 w 288"/>
                <a:gd name="T33" fmla="*/ 12 h 228"/>
                <a:gd name="T34" fmla="*/ 30 w 288"/>
                <a:gd name="T35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28">
                  <a:moveTo>
                    <a:pt x="258" y="228"/>
                  </a:moveTo>
                  <a:cubicBezTo>
                    <a:pt x="30" y="228"/>
                    <a:pt x="30" y="228"/>
                    <a:pt x="30" y="228"/>
                  </a:cubicBezTo>
                  <a:cubicBezTo>
                    <a:pt x="13" y="228"/>
                    <a:pt x="0" y="214"/>
                    <a:pt x="0" y="19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74" y="0"/>
                    <a:pt x="288" y="13"/>
                    <a:pt x="288" y="30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14"/>
                    <a:pt x="274" y="228"/>
                    <a:pt x="258" y="228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12" y="208"/>
                    <a:pt x="20" y="216"/>
                    <a:pt x="30" y="216"/>
                  </a:cubicBezTo>
                  <a:cubicBezTo>
                    <a:pt x="258" y="216"/>
                    <a:pt x="258" y="216"/>
                    <a:pt x="258" y="216"/>
                  </a:cubicBezTo>
                  <a:cubicBezTo>
                    <a:pt x="268" y="216"/>
                    <a:pt x="276" y="208"/>
                    <a:pt x="276" y="198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0"/>
                    <a:pt x="268" y="12"/>
                    <a:pt x="258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326AEF51-7F79-130C-6E76-C254E908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572"/>
              <a:ext cx="42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2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4" name="Oval 38">
              <a:extLst>
                <a:ext uri="{FF2B5EF4-FFF2-40B4-BE49-F238E27FC236}">
                  <a16:creationId xmlns:a16="http://schemas.microsoft.com/office/drawing/2014/main" id="{094E6A0A-F6A7-4353-6F9F-FB1E0CCE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4" name="Oval 39">
              <a:extLst>
                <a:ext uri="{FF2B5EF4-FFF2-40B4-BE49-F238E27FC236}">
                  <a16:creationId xmlns:a16="http://schemas.microsoft.com/office/drawing/2014/main" id="{16151E3E-5A9A-066B-ADB7-C134A7F2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62" name="Oval 40">
              <a:extLst>
                <a:ext uri="{FF2B5EF4-FFF2-40B4-BE49-F238E27FC236}">
                  <a16:creationId xmlns:a16="http://schemas.microsoft.com/office/drawing/2014/main" id="{491E6F7D-6B59-5ED5-F373-9FBB5668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519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D3C32596-1DAB-3D4E-5FFD-B89C0507B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77AEEDE3-ED42-6BA9-7672-1D80E43B2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C2D09802-78A0-9F56-AA5E-6C7A39212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FE2AA2DC-B3CA-F68C-028E-68541D76B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8611E5D8-791B-29AB-742E-3F4A09F69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714AD6DC-2383-F639-5EF4-4F49F3CAA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82" name="Rectangle 92">
            <a:extLst>
              <a:ext uri="{FF2B5EF4-FFF2-40B4-BE49-F238E27FC236}">
                <a16:creationId xmlns:a16="http://schemas.microsoft.com/office/drawing/2014/main" id="{4C375FBB-4B44-7899-9B27-C65FBADE1CE2}"/>
              </a:ext>
            </a:extLst>
          </p:cNvPr>
          <p:cNvSpPr/>
          <p:nvPr/>
        </p:nvSpPr>
        <p:spPr>
          <a:xfrm>
            <a:off x="5160902" y="1091381"/>
            <a:ext cx="2262467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>
              <a:lnSpc>
                <a:spcPct val="85000"/>
              </a:lnSpc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ТЕХНОЛОГИИ</a:t>
            </a:r>
            <a: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 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МОДЕЛИРОВАНИЕ, </a:t>
            </a:r>
            <a:r>
              <a:rPr kumimoji="0" lang="en-GB" sz="105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ML</a:t>
            </a:r>
            <a:endParaRPr kumimoji="0" lang="en-US" sz="100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83" name="Group 4">
            <a:extLst>
              <a:ext uri="{FF2B5EF4-FFF2-40B4-BE49-F238E27FC236}">
                <a16:creationId xmlns:a16="http://schemas.microsoft.com/office/drawing/2014/main" id="{4A0038D8-890C-C828-1779-C894674F27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8235" y="1346125"/>
            <a:ext cx="386550" cy="386550"/>
            <a:chOff x="351" y="440"/>
            <a:chExt cx="426" cy="426"/>
          </a:xfrm>
          <a:solidFill>
            <a:schemeClr val="tx1"/>
          </a:solidFill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F4D29E46-1B20-985C-083E-E6626C4CA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" y="511"/>
              <a:ext cx="284" cy="284"/>
            </a:xfrm>
            <a:custGeom>
              <a:avLst/>
              <a:gdLst>
                <a:gd name="T0" fmla="*/ 174 w 192"/>
                <a:gd name="T1" fmla="*/ 192 h 192"/>
                <a:gd name="T2" fmla="*/ 18 w 192"/>
                <a:gd name="T3" fmla="*/ 192 h 192"/>
                <a:gd name="T4" fmla="*/ 0 w 192"/>
                <a:gd name="T5" fmla="*/ 174 h 192"/>
                <a:gd name="T6" fmla="*/ 0 w 192"/>
                <a:gd name="T7" fmla="*/ 18 h 192"/>
                <a:gd name="T8" fmla="*/ 18 w 192"/>
                <a:gd name="T9" fmla="*/ 0 h 192"/>
                <a:gd name="T10" fmla="*/ 174 w 192"/>
                <a:gd name="T11" fmla="*/ 0 h 192"/>
                <a:gd name="T12" fmla="*/ 192 w 192"/>
                <a:gd name="T13" fmla="*/ 18 h 192"/>
                <a:gd name="T14" fmla="*/ 192 w 192"/>
                <a:gd name="T15" fmla="*/ 174 h 192"/>
                <a:gd name="T16" fmla="*/ 174 w 192"/>
                <a:gd name="T17" fmla="*/ 192 h 192"/>
                <a:gd name="T18" fmla="*/ 18 w 192"/>
                <a:gd name="T19" fmla="*/ 12 h 192"/>
                <a:gd name="T20" fmla="*/ 12 w 192"/>
                <a:gd name="T21" fmla="*/ 18 h 192"/>
                <a:gd name="T22" fmla="*/ 12 w 192"/>
                <a:gd name="T23" fmla="*/ 174 h 192"/>
                <a:gd name="T24" fmla="*/ 18 w 192"/>
                <a:gd name="T25" fmla="*/ 180 h 192"/>
                <a:gd name="T26" fmla="*/ 174 w 192"/>
                <a:gd name="T27" fmla="*/ 180 h 192"/>
                <a:gd name="T28" fmla="*/ 180 w 192"/>
                <a:gd name="T29" fmla="*/ 174 h 192"/>
                <a:gd name="T30" fmla="*/ 180 w 192"/>
                <a:gd name="T31" fmla="*/ 18 h 192"/>
                <a:gd name="T32" fmla="*/ 174 w 192"/>
                <a:gd name="T33" fmla="*/ 12 h 192"/>
                <a:gd name="T34" fmla="*/ 18 w 192"/>
                <a:gd name="T35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92">
                  <a:moveTo>
                    <a:pt x="174" y="192"/>
                  </a:moveTo>
                  <a:cubicBezTo>
                    <a:pt x="18" y="192"/>
                    <a:pt x="18" y="192"/>
                    <a:pt x="18" y="192"/>
                  </a:cubicBezTo>
                  <a:cubicBezTo>
                    <a:pt x="8" y="192"/>
                    <a:pt x="0" y="184"/>
                    <a:pt x="0" y="1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4" y="0"/>
                    <a:pt x="192" y="9"/>
                    <a:pt x="192" y="18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2" y="184"/>
                    <a:pt x="184" y="192"/>
                    <a:pt x="174" y="192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8"/>
                    <a:pt x="15" y="180"/>
                    <a:pt x="18" y="180"/>
                  </a:cubicBezTo>
                  <a:cubicBezTo>
                    <a:pt x="174" y="180"/>
                    <a:pt x="174" y="180"/>
                    <a:pt x="174" y="180"/>
                  </a:cubicBezTo>
                  <a:cubicBezTo>
                    <a:pt x="178" y="180"/>
                    <a:pt x="180" y="178"/>
                    <a:pt x="180" y="174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15"/>
                    <a:pt x="178" y="12"/>
                    <a:pt x="174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C953A559-601A-C80A-C98C-AC6883B5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B25E80FF-D98F-4EFE-E193-A8DD8028E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E898F6C2-3555-68FD-5F99-925381AC2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1215D7BC-5B77-C7B0-FFBE-890692C8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653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6E7F724E-8FDC-C732-F5AF-6AC32D579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ACED126B-3AFF-424A-3969-38021FB1D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7279CE7C-ECF1-D769-7B11-E2861BE9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DF99ADD2-DC7F-A958-99C6-25A3C731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810CD366-A86D-FA6B-8312-6F346DCA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3FBBDA2F-5200-D870-86E0-30D24A6F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635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AD69785-734B-ECC2-F75A-4859E78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DABF2D99-CBD7-4E2D-13F5-B9DD2DD1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6CF67884-77CE-93A3-280F-728B3E376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" y="547"/>
              <a:ext cx="214" cy="213"/>
            </a:xfrm>
            <a:custGeom>
              <a:avLst/>
              <a:gdLst>
                <a:gd name="T0" fmla="*/ 114 w 144"/>
                <a:gd name="T1" fmla="*/ 144 h 144"/>
                <a:gd name="T2" fmla="*/ 30 w 144"/>
                <a:gd name="T3" fmla="*/ 144 h 144"/>
                <a:gd name="T4" fmla="*/ 0 w 144"/>
                <a:gd name="T5" fmla="*/ 114 h 144"/>
                <a:gd name="T6" fmla="*/ 0 w 144"/>
                <a:gd name="T7" fmla="*/ 30 h 144"/>
                <a:gd name="T8" fmla="*/ 30 w 144"/>
                <a:gd name="T9" fmla="*/ 0 h 144"/>
                <a:gd name="T10" fmla="*/ 114 w 144"/>
                <a:gd name="T11" fmla="*/ 0 h 144"/>
                <a:gd name="T12" fmla="*/ 144 w 144"/>
                <a:gd name="T13" fmla="*/ 30 h 144"/>
                <a:gd name="T14" fmla="*/ 144 w 144"/>
                <a:gd name="T15" fmla="*/ 114 h 144"/>
                <a:gd name="T16" fmla="*/ 114 w 144"/>
                <a:gd name="T17" fmla="*/ 144 h 144"/>
                <a:gd name="T18" fmla="*/ 30 w 144"/>
                <a:gd name="T19" fmla="*/ 12 h 144"/>
                <a:gd name="T20" fmla="*/ 12 w 144"/>
                <a:gd name="T21" fmla="*/ 30 h 144"/>
                <a:gd name="T22" fmla="*/ 12 w 144"/>
                <a:gd name="T23" fmla="*/ 114 h 144"/>
                <a:gd name="T24" fmla="*/ 30 w 144"/>
                <a:gd name="T25" fmla="*/ 132 h 144"/>
                <a:gd name="T26" fmla="*/ 114 w 144"/>
                <a:gd name="T27" fmla="*/ 132 h 144"/>
                <a:gd name="T28" fmla="*/ 132 w 144"/>
                <a:gd name="T29" fmla="*/ 114 h 144"/>
                <a:gd name="T30" fmla="*/ 132 w 144"/>
                <a:gd name="T31" fmla="*/ 30 h 144"/>
                <a:gd name="T32" fmla="*/ 114 w 144"/>
                <a:gd name="T33" fmla="*/ 12 h 144"/>
                <a:gd name="T34" fmla="*/ 30 w 144"/>
                <a:gd name="T3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44">
                  <a:moveTo>
                    <a:pt x="114" y="144"/>
                  </a:moveTo>
                  <a:cubicBezTo>
                    <a:pt x="30" y="144"/>
                    <a:pt x="30" y="144"/>
                    <a:pt x="30" y="144"/>
                  </a:cubicBezTo>
                  <a:cubicBezTo>
                    <a:pt x="14" y="144"/>
                    <a:pt x="0" y="131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1" y="0"/>
                    <a:pt x="144" y="14"/>
                    <a:pt x="144" y="30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31"/>
                    <a:pt x="131" y="144"/>
                    <a:pt x="114" y="144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1"/>
                    <a:pt x="12" y="3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24"/>
                    <a:pt x="20" y="132"/>
                    <a:pt x="30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24" y="132"/>
                    <a:pt x="132" y="124"/>
                    <a:pt x="132" y="114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2" y="21"/>
                    <a:pt x="124" y="12"/>
                    <a:pt x="114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F119B6A7-0F6F-F32D-FE9C-8A90D52E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00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AF4DC963-97A8-9457-C589-71C7D21C0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35"/>
              <a:ext cx="53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A238525D-8D95-BCE3-A677-3687183C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689"/>
              <a:ext cx="53" cy="17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32">
            <a:extLst>
              <a:ext uri="{FF2B5EF4-FFF2-40B4-BE49-F238E27FC236}">
                <a16:creationId xmlns:a16="http://schemas.microsoft.com/office/drawing/2014/main" id="{16E64109-EC01-180F-2CF6-16BC23B49D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0173" y="1363501"/>
            <a:ext cx="368098" cy="358916"/>
            <a:chOff x="2585" y="647"/>
            <a:chExt cx="441" cy="430"/>
          </a:xfrm>
          <a:solidFill>
            <a:schemeClr val="tx1"/>
          </a:solidFill>
        </p:grpSpPr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5C83B04C-81DF-C46C-2C8E-9E3C40A7A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647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00D9A88B-0D86-6DDA-9C6A-9832933F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9" y="844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ABE6F9F-2E29-DA13-B1A7-1FB63850E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1005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FBE28C7D-455E-2459-7026-961319C8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701"/>
              <a:ext cx="128" cy="161"/>
            </a:xfrm>
            <a:custGeom>
              <a:avLst/>
              <a:gdLst>
                <a:gd name="T0" fmla="*/ 78 w 84"/>
                <a:gd name="T1" fmla="*/ 108 h 108"/>
                <a:gd name="T2" fmla="*/ 72 w 84"/>
                <a:gd name="T3" fmla="*/ 102 h 108"/>
                <a:gd name="T4" fmla="*/ 72 w 84"/>
                <a:gd name="T5" fmla="*/ 84 h 108"/>
                <a:gd name="T6" fmla="*/ 60 w 84"/>
                <a:gd name="T7" fmla="*/ 72 h 108"/>
                <a:gd name="T8" fmla="*/ 24 w 84"/>
                <a:gd name="T9" fmla="*/ 72 h 108"/>
                <a:gd name="T10" fmla="*/ 0 w 84"/>
                <a:gd name="T11" fmla="*/ 48 h 108"/>
                <a:gd name="T12" fmla="*/ 0 w 84"/>
                <a:gd name="T13" fmla="*/ 6 h 108"/>
                <a:gd name="T14" fmla="*/ 6 w 84"/>
                <a:gd name="T15" fmla="*/ 0 h 108"/>
                <a:gd name="T16" fmla="*/ 12 w 84"/>
                <a:gd name="T17" fmla="*/ 6 h 108"/>
                <a:gd name="T18" fmla="*/ 12 w 84"/>
                <a:gd name="T19" fmla="*/ 48 h 108"/>
                <a:gd name="T20" fmla="*/ 24 w 84"/>
                <a:gd name="T21" fmla="*/ 60 h 108"/>
                <a:gd name="T22" fmla="*/ 60 w 84"/>
                <a:gd name="T23" fmla="*/ 60 h 108"/>
                <a:gd name="T24" fmla="*/ 84 w 84"/>
                <a:gd name="T25" fmla="*/ 84 h 108"/>
                <a:gd name="T26" fmla="*/ 84 w 84"/>
                <a:gd name="T27" fmla="*/ 102 h 108"/>
                <a:gd name="T28" fmla="*/ 78 w 84"/>
                <a:gd name="T2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08">
                  <a:moveTo>
                    <a:pt x="78" y="108"/>
                  </a:moveTo>
                  <a:cubicBezTo>
                    <a:pt x="74" y="108"/>
                    <a:pt x="72" y="106"/>
                    <a:pt x="72" y="102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78"/>
                    <a:pt x="66" y="72"/>
                    <a:pt x="6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0" y="72"/>
                    <a:pt x="0" y="61"/>
                    <a:pt x="0" y="4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5"/>
                    <a:pt x="17" y="60"/>
                    <a:pt x="24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3" y="60"/>
                    <a:pt x="84" y="71"/>
                    <a:pt x="84" y="84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6"/>
                    <a:pt x="81" y="108"/>
                    <a:pt x="7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E246C157-4C58-E937-CA68-80BB2971F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898"/>
              <a:ext cx="110" cy="143"/>
            </a:xfrm>
            <a:custGeom>
              <a:avLst/>
              <a:gdLst>
                <a:gd name="T0" fmla="*/ 48 w 72"/>
                <a:gd name="T1" fmla="*/ 96 h 96"/>
                <a:gd name="T2" fmla="*/ 6 w 72"/>
                <a:gd name="T3" fmla="*/ 96 h 96"/>
                <a:gd name="T4" fmla="*/ 0 w 72"/>
                <a:gd name="T5" fmla="*/ 90 h 96"/>
                <a:gd name="T6" fmla="*/ 6 w 72"/>
                <a:gd name="T7" fmla="*/ 84 h 96"/>
                <a:gd name="T8" fmla="*/ 48 w 72"/>
                <a:gd name="T9" fmla="*/ 84 h 96"/>
                <a:gd name="T10" fmla="*/ 60 w 72"/>
                <a:gd name="T11" fmla="*/ 72 h 96"/>
                <a:gd name="T12" fmla="*/ 60 w 72"/>
                <a:gd name="T13" fmla="*/ 6 h 96"/>
                <a:gd name="T14" fmla="*/ 66 w 72"/>
                <a:gd name="T15" fmla="*/ 0 h 96"/>
                <a:gd name="T16" fmla="*/ 72 w 72"/>
                <a:gd name="T17" fmla="*/ 6 h 96"/>
                <a:gd name="T18" fmla="*/ 72 w 72"/>
                <a:gd name="T19" fmla="*/ 72 h 96"/>
                <a:gd name="T20" fmla="*/ 48 w 72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6">
                  <a:moveTo>
                    <a:pt x="48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4"/>
                    <a:pt x="0" y="90"/>
                  </a:cubicBezTo>
                  <a:cubicBezTo>
                    <a:pt x="0" y="87"/>
                    <a:pt x="2" y="84"/>
                    <a:pt x="6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4" y="84"/>
                    <a:pt x="60" y="79"/>
                    <a:pt x="60" y="7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62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85"/>
                    <a:pt x="61" y="96"/>
                    <a:pt x="48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pic>
        <p:nvPicPr>
          <p:cNvPr id="107" name="Graphic 16" descr="Earth Globe   Asia">
            <a:extLst>
              <a:ext uri="{FF2B5EF4-FFF2-40B4-BE49-F238E27FC236}">
                <a16:creationId xmlns:a16="http://schemas.microsoft.com/office/drawing/2014/main" id="{E1F19644-0C91-174C-C161-05C2BDF5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72" y="1369617"/>
            <a:ext cx="395389" cy="395389"/>
          </a:xfrm>
          <a:prstGeom prst="rect">
            <a:avLst/>
          </a:prstGeom>
        </p:spPr>
      </p:pic>
      <p:sp>
        <p:nvSpPr>
          <p:cNvPr id="108" name="Espace réservé du contenu 7">
            <a:extLst>
              <a:ext uri="{FF2B5EF4-FFF2-40B4-BE49-F238E27FC236}">
                <a16:creationId xmlns:a16="http://schemas.microsoft.com/office/drawing/2014/main" id="{434F7E48-CA83-8FF7-4A66-5E7A1D6A02F6}"/>
              </a:ext>
            </a:extLst>
          </p:cNvPr>
          <p:cNvSpPr txBox="1">
            <a:spLocks/>
          </p:cNvSpPr>
          <p:nvPr/>
        </p:nvSpPr>
        <p:spPr>
          <a:xfrm>
            <a:off x="511323" y="2983655"/>
            <a:ext cx="6035240" cy="3807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Проблематика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Неоптимальный расход ферросплавов для обеспечения целевого качества продукции</a:t>
            </a:r>
          </a:p>
        </p:txBody>
      </p:sp>
      <p:sp>
        <p:nvSpPr>
          <p:cNvPr id="109" name="Espace réservé du contenu 7">
            <a:extLst>
              <a:ext uri="{FF2B5EF4-FFF2-40B4-BE49-F238E27FC236}">
                <a16:creationId xmlns:a16="http://schemas.microsoft.com/office/drawing/2014/main" id="{9C2F846D-63DA-3DAD-2D83-E471A5748627}"/>
              </a:ext>
            </a:extLst>
          </p:cNvPr>
          <p:cNvSpPr txBox="1">
            <a:spLocks/>
          </p:cNvSpPr>
          <p:nvPr/>
        </p:nvSpPr>
        <p:spPr>
          <a:xfrm>
            <a:off x="511324" y="2267733"/>
            <a:ext cx="6035240" cy="4885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Краткое описание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Система дозирования ферросплавов, раскисляющих и шлакообразующих материалов при выгрузке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10" name="Espace réservé du contenu 7">
            <a:extLst>
              <a:ext uri="{FF2B5EF4-FFF2-40B4-BE49-F238E27FC236}">
                <a16:creationId xmlns:a16="http://schemas.microsoft.com/office/drawing/2014/main" id="{70B385AD-317C-1464-8835-E1B597FE96B6}"/>
              </a:ext>
            </a:extLst>
          </p:cNvPr>
          <p:cNvSpPr txBox="1">
            <a:spLocks/>
          </p:cNvSpPr>
          <p:nvPr/>
        </p:nvSpPr>
        <p:spPr>
          <a:xfrm>
            <a:off x="511323" y="5640761"/>
            <a:ext cx="6119862" cy="658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Достижения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Сокращение перерасхода ферросплавов (кг/тонна)</a:t>
            </a: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Снижение эксплуатационных расходов на ферросплавы за счет выбора более дешевых сыпучих материалов</a:t>
            </a:r>
          </a:p>
        </p:txBody>
      </p:sp>
      <p:sp>
        <p:nvSpPr>
          <p:cNvPr id="111" name="Espace réservé du contenu 7">
            <a:extLst>
              <a:ext uri="{FF2B5EF4-FFF2-40B4-BE49-F238E27FC236}">
                <a16:creationId xmlns:a16="http://schemas.microsoft.com/office/drawing/2014/main" id="{492D927F-9C9E-EDB8-11B9-0D6798A4E1B6}"/>
              </a:ext>
            </a:extLst>
          </p:cNvPr>
          <p:cNvSpPr txBox="1">
            <a:spLocks/>
          </p:cNvSpPr>
          <p:nvPr/>
        </p:nvSpPr>
        <p:spPr>
          <a:xfrm>
            <a:off x="511322" y="4439279"/>
            <a:ext cx="6035240" cy="9741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Результаты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Разработана и протестирована модель прогнозирования содержания элементов (Mn, Cr, P, C) в образце стали при остановке конвертера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Создан прототип сценария для определения схемы раскисления стали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Разработан и протестирован оптимизатор дозировки ферросплавов на основе требований технологической схемы раскисления</a:t>
            </a:r>
          </a:p>
        </p:txBody>
      </p:sp>
      <p:sp>
        <p:nvSpPr>
          <p:cNvPr id="112" name="Espace réservé du contenu 7">
            <a:extLst>
              <a:ext uri="{FF2B5EF4-FFF2-40B4-BE49-F238E27FC236}">
                <a16:creationId xmlns:a16="http://schemas.microsoft.com/office/drawing/2014/main" id="{D2A318A3-3ECC-08E7-39A2-3F681837AA40}"/>
              </a:ext>
            </a:extLst>
          </p:cNvPr>
          <p:cNvSpPr txBox="1">
            <a:spLocks/>
          </p:cNvSpPr>
          <p:nvPr/>
        </p:nvSpPr>
        <p:spPr>
          <a:xfrm>
            <a:off x="511322" y="3591739"/>
            <a:ext cx="6035240" cy="62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Цели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lvl="0" indent="-17145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Подбор наиболее экономичной конфигурации ферросплавов на выходе из конвертера с учетом ограничений по доступности материала и заданному химическому составу, принимая во внимание текущие цены на материалы</a:t>
            </a:r>
          </a:p>
        </p:txBody>
      </p:sp>
      <p:grpSp>
        <p:nvGrpSpPr>
          <p:cNvPr id="113" name="Group 31">
            <a:extLst>
              <a:ext uri="{FF2B5EF4-FFF2-40B4-BE49-F238E27FC236}">
                <a16:creationId xmlns:a16="http://schemas.microsoft.com/office/drawing/2014/main" id="{ABF50BFA-9DCA-A751-CEA1-5494BD1A69DD}"/>
              </a:ext>
            </a:extLst>
          </p:cNvPr>
          <p:cNvGrpSpPr/>
          <p:nvPr/>
        </p:nvGrpSpPr>
        <p:grpSpPr>
          <a:xfrm>
            <a:off x="7405553" y="2297231"/>
            <a:ext cx="4124223" cy="4266040"/>
            <a:chOff x="381000" y="1567803"/>
            <a:chExt cx="4624219" cy="4728668"/>
          </a:xfrm>
        </p:grpSpPr>
        <p:grpSp>
          <p:nvGrpSpPr>
            <p:cNvPr id="114" name="Group 3">
              <a:extLst>
                <a:ext uri="{FF2B5EF4-FFF2-40B4-BE49-F238E27FC236}">
                  <a16:creationId xmlns:a16="http://schemas.microsoft.com/office/drawing/2014/main" id="{51F69416-DC4D-08B0-F1B6-8411FD32AB87}"/>
                </a:ext>
              </a:extLst>
            </p:cNvPr>
            <p:cNvGrpSpPr/>
            <p:nvPr/>
          </p:nvGrpSpPr>
          <p:grpSpPr>
            <a:xfrm>
              <a:off x="381000" y="1567803"/>
              <a:ext cx="3754262" cy="2387452"/>
              <a:chOff x="647460" y="1888533"/>
              <a:chExt cx="3102695" cy="1973101"/>
            </a:xfrm>
          </p:grpSpPr>
          <p:grpSp>
            <p:nvGrpSpPr>
              <p:cNvPr id="118" name="Group 24">
                <a:extLst>
                  <a:ext uri="{FF2B5EF4-FFF2-40B4-BE49-F238E27FC236}">
                    <a16:creationId xmlns:a16="http://schemas.microsoft.com/office/drawing/2014/main" id="{7CF655E0-9278-41DB-51D1-283082561E1D}"/>
                  </a:ext>
                </a:extLst>
              </p:cNvPr>
              <p:cNvGrpSpPr/>
              <p:nvPr/>
            </p:nvGrpSpPr>
            <p:grpSpPr>
              <a:xfrm>
                <a:off x="647460" y="1888533"/>
                <a:ext cx="3102695" cy="1973101"/>
                <a:chOff x="7524023" y="4971973"/>
                <a:chExt cx="2403705" cy="1325524"/>
              </a:xfrm>
            </p:grpSpPr>
            <p:sp>
              <p:nvSpPr>
                <p:cNvPr id="120" name="Rectangle 25">
                  <a:extLst>
                    <a:ext uri="{FF2B5EF4-FFF2-40B4-BE49-F238E27FC236}">
                      <a16:creationId xmlns:a16="http://schemas.microsoft.com/office/drawing/2014/main" id="{55746F1D-1EC7-89B8-538E-E44CD3F88A23}"/>
                    </a:ext>
                  </a:extLst>
                </p:cNvPr>
                <p:cNvSpPr/>
                <p:nvPr/>
              </p:nvSpPr>
              <p:spPr>
                <a:xfrm>
                  <a:off x="7524023" y="4971973"/>
                  <a:ext cx="2403705" cy="13255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26">
                  <a:extLst>
                    <a:ext uri="{FF2B5EF4-FFF2-40B4-BE49-F238E27FC236}">
                      <a16:creationId xmlns:a16="http://schemas.microsoft.com/office/drawing/2014/main" id="{99543F0A-DDF7-7F5E-A10C-3A8328D5E6DD}"/>
                    </a:ext>
                  </a:extLst>
                </p:cNvPr>
                <p:cNvSpPr/>
                <p:nvPr/>
              </p:nvSpPr>
              <p:spPr>
                <a:xfrm>
                  <a:off x="7580567" y="5007868"/>
                  <a:ext cx="2334287" cy="59891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marL="0" marR="0" lvl="0" indent="0" algn="l" defTabSz="913596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Тестирование производительности модели прогнозирования марганца</a:t>
                  </a:r>
                </a:p>
              </p:txBody>
            </p:sp>
          </p:grpSp>
          <p:pic>
            <p:nvPicPr>
              <p:cNvPr id="119" name="Picture 27">
                <a:extLst>
                  <a:ext uri="{FF2B5EF4-FFF2-40B4-BE49-F238E27FC236}">
                    <a16:creationId xmlns:a16="http://schemas.microsoft.com/office/drawing/2014/main" id="{B7B53B01-EB0F-06EC-66E7-6C7515E30BD5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79" t="2089"/>
              <a:stretch/>
            </p:blipFill>
            <p:spPr bwMode="auto">
              <a:xfrm>
                <a:off x="760156" y="2222018"/>
                <a:ext cx="2877303" cy="139794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D34EB7DA-8A66-3310-29EB-70CC3FFDC4A2}"/>
                </a:ext>
              </a:extLst>
            </p:cNvPr>
            <p:cNvGrpSpPr/>
            <p:nvPr/>
          </p:nvGrpSpPr>
          <p:grpSpPr>
            <a:xfrm>
              <a:off x="1391647" y="3815870"/>
              <a:ext cx="3613572" cy="2480601"/>
              <a:chOff x="1852577" y="3689166"/>
              <a:chExt cx="2986423" cy="2050084"/>
            </a:xfrm>
          </p:grpSpPr>
          <p:sp>
            <p:nvSpPr>
              <p:cNvPr id="116" name="Rectangle 28">
                <a:extLst>
                  <a:ext uri="{FF2B5EF4-FFF2-40B4-BE49-F238E27FC236}">
                    <a16:creationId xmlns:a16="http://schemas.microsoft.com/office/drawing/2014/main" id="{DDF2D8FA-1974-74C0-3B68-79AD186542C2}"/>
                  </a:ext>
                </a:extLst>
              </p:cNvPr>
              <p:cNvSpPr/>
              <p:nvPr/>
            </p:nvSpPr>
            <p:spPr>
              <a:xfrm>
                <a:off x="1852577" y="3689166"/>
                <a:ext cx="2986423" cy="2050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6800" rtlCol="0" anchor="t"/>
              <a:lstStyle/>
              <a:p>
                <a:pPr marL="0" marR="0" lvl="0" indent="0" algn="l" defTabSz="913596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Анализ результатов работы оптимизатора</a:t>
                </a:r>
              </a:p>
            </p:txBody>
          </p:sp>
          <p:pic>
            <p:nvPicPr>
              <p:cNvPr id="117" name="Picture 29">
                <a:extLst>
                  <a:ext uri="{FF2B5EF4-FFF2-40B4-BE49-F238E27FC236}">
                    <a16:creationId xmlns:a16="http://schemas.microsoft.com/office/drawing/2014/main" id="{F745A431-B088-BEAA-EA5D-04046776BFBC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02454" y="3955255"/>
                <a:ext cx="2286668" cy="1640218"/>
              </a:xfrm>
              <a:prstGeom prst="rect">
                <a:avLst/>
              </a:prstGeom>
            </p:spPr>
          </p:pic>
        </p:grp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6640AE1-505D-4A67-89AA-B39223C85D8D}"/>
              </a:ext>
            </a:extLst>
          </p:cNvPr>
          <p:cNvCxnSpPr/>
          <p:nvPr/>
        </p:nvCxnSpPr>
        <p:spPr>
          <a:xfrm>
            <a:off x="516194" y="2861188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3B13A81-C8E8-F62F-1676-1A180933EBA2}"/>
              </a:ext>
            </a:extLst>
          </p:cNvPr>
          <p:cNvCxnSpPr/>
          <p:nvPr/>
        </p:nvCxnSpPr>
        <p:spPr>
          <a:xfrm>
            <a:off x="516194" y="3501008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09EFC40-C2A1-6FAB-8857-A3E52973CDD1}"/>
              </a:ext>
            </a:extLst>
          </p:cNvPr>
          <p:cNvCxnSpPr/>
          <p:nvPr/>
        </p:nvCxnSpPr>
        <p:spPr>
          <a:xfrm>
            <a:off x="516194" y="4322592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748F656-F0EC-0739-89AE-F372E608CB1D}"/>
              </a:ext>
            </a:extLst>
          </p:cNvPr>
          <p:cNvCxnSpPr/>
          <p:nvPr/>
        </p:nvCxnSpPr>
        <p:spPr>
          <a:xfrm>
            <a:off x="516194" y="5530248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0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4E7AB-F77F-9C3E-30D8-87D4A5A99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2225" y="333108"/>
            <a:ext cx="10434252" cy="742315"/>
          </a:xfrm>
        </p:spPr>
        <p:txBody>
          <a:bodyPr>
            <a:normAutofit/>
          </a:bodyPr>
          <a:lstStyle/>
          <a:p>
            <a:r>
              <a:rPr lang="ru-RU" sz="2800" dirty="0">
                <a:cs typeface="Arial" panose="020B0604020202020204" pitchFamily="34" charset="0"/>
              </a:rPr>
              <a:t>Оптимизация внутрицеховых маршрутов</a:t>
            </a:r>
            <a:endParaRPr lang="ru-RU" sz="2600" dirty="0"/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D86A22E3-4707-A1AB-B1AD-301FCDCFD18D}"/>
              </a:ext>
            </a:extLst>
          </p:cNvPr>
          <p:cNvSpPr/>
          <p:nvPr/>
        </p:nvSpPr>
        <p:spPr>
          <a:xfrm>
            <a:off x="262239" y="1101883"/>
            <a:ext cx="2481022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ИНДУСТРИЯ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5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МЕТАЛЛУРГИЯ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4" name="Rectangle 138">
            <a:extLst>
              <a:ext uri="{FF2B5EF4-FFF2-40B4-BE49-F238E27FC236}">
                <a16:creationId xmlns:a16="http://schemas.microsoft.com/office/drawing/2014/main" id="{F71EE426-107C-1857-566B-3A27B07BB8B7}"/>
              </a:ext>
            </a:extLst>
          </p:cNvPr>
          <p:cNvSpPr/>
          <p:nvPr/>
        </p:nvSpPr>
        <p:spPr>
          <a:xfrm>
            <a:off x="9834787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СТрана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kumimoji="0" lang="ru-RU" sz="100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РФ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" name="Rectangle 112">
            <a:extLst>
              <a:ext uri="{FF2B5EF4-FFF2-40B4-BE49-F238E27FC236}">
                <a16:creationId xmlns:a16="http://schemas.microsoft.com/office/drawing/2014/main" id="{E436BC14-8D59-BD65-794C-925A85ECEF93}"/>
              </a:ext>
            </a:extLst>
          </p:cNvPr>
          <p:cNvSpPr/>
          <p:nvPr/>
        </p:nvSpPr>
        <p:spPr>
          <a:xfrm>
            <a:off x="7524023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СТАДИЯ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0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РЕАЛИЗАЦИЯ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6" name="Group 140">
            <a:extLst>
              <a:ext uri="{FF2B5EF4-FFF2-40B4-BE49-F238E27FC236}">
                <a16:creationId xmlns:a16="http://schemas.microsoft.com/office/drawing/2014/main" id="{1F0A2741-7B18-F618-D8C0-9760CFA07E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265" y="1370739"/>
            <a:ext cx="349948" cy="349423"/>
            <a:chOff x="1369" y="3008"/>
            <a:chExt cx="435" cy="408"/>
          </a:xfrm>
          <a:solidFill>
            <a:srgbClr val="D7582A"/>
          </a:solidFill>
        </p:grpSpPr>
        <p:sp>
          <p:nvSpPr>
            <p:cNvPr id="7" name="Freeform 141">
              <a:extLst>
                <a:ext uri="{FF2B5EF4-FFF2-40B4-BE49-F238E27FC236}">
                  <a16:creationId xmlns:a16="http://schemas.microsoft.com/office/drawing/2014/main" id="{80E6D4E4-735A-C637-8547-594C5D3FF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" y="3008"/>
              <a:ext cx="435" cy="408"/>
            </a:xfrm>
            <a:custGeom>
              <a:avLst/>
              <a:gdLst>
                <a:gd name="T0" fmla="*/ 291 w 294"/>
                <a:gd name="T1" fmla="*/ 103 h 276"/>
                <a:gd name="T2" fmla="*/ 285 w 294"/>
                <a:gd name="T3" fmla="*/ 103 h 276"/>
                <a:gd name="T4" fmla="*/ 221 w 294"/>
                <a:gd name="T5" fmla="*/ 141 h 276"/>
                <a:gd name="T6" fmla="*/ 221 w 294"/>
                <a:gd name="T7" fmla="*/ 109 h 276"/>
                <a:gd name="T8" fmla="*/ 218 w 294"/>
                <a:gd name="T9" fmla="*/ 103 h 276"/>
                <a:gd name="T10" fmla="*/ 212 w 294"/>
                <a:gd name="T11" fmla="*/ 104 h 276"/>
                <a:gd name="T12" fmla="*/ 148 w 294"/>
                <a:gd name="T13" fmla="*/ 145 h 276"/>
                <a:gd name="T14" fmla="*/ 148 w 294"/>
                <a:gd name="T15" fmla="*/ 109 h 276"/>
                <a:gd name="T16" fmla="*/ 145 w 294"/>
                <a:gd name="T17" fmla="*/ 103 h 276"/>
                <a:gd name="T18" fmla="*/ 139 w 294"/>
                <a:gd name="T19" fmla="*/ 104 h 276"/>
                <a:gd name="T20" fmla="*/ 75 w 294"/>
                <a:gd name="T21" fmla="*/ 144 h 276"/>
                <a:gd name="T22" fmla="*/ 70 w 294"/>
                <a:gd name="T23" fmla="*/ 6 h 276"/>
                <a:gd name="T24" fmla="*/ 65 w 294"/>
                <a:gd name="T25" fmla="*/ 0 h 276"/>
                <a:gd name="T26" fmla="*/ 15 w 294"/>
                <a:gd name="T27" fmla="*/ 0 h 276"/>
                <a:gd name="T28" fmla="*/ 9 w 294"/>
                <a:gd name="T29" fmla="*/ 6 h 276"/>
                <a:gd name="T30" fmla="*/ 0 w 294"/>
                <a:gd name="T31" fmla="*/ 270 h 276"/>
                <a:gd name="T32" fmla="*/ 1 w 294"/>
                <a:gd name="T33" fmla="*/ 275 h 276"/>
                <a:gd name="T34" fmla="*/ 6 w 294"/>
                <a:gd name="T35" fmla="*/ 276 h 276"/>
                <a:gd name="T36" fmla="*/ 74 w 294"/>
                <a:gd name="T37" fmla="*/ 276 h 276"/>
                <a:gd name="T38" fmla="*/ 74 w 294"/>
                <a:gd name="T39" fmla="*/ 276 h 276"/>
                <a:gd name="T40" fmla="*/ 74 w 294"/>
                <a:gd name="T41" fmla="*/ 276 h 276"/>
                <a:gd name="T42" fmla="*/ 288 w 294"/>
                <a:gd name="T43" fmla="*/ 276 h 276"/>
                <a:gd name="T44" fmla="*/ 294 w 294"/>
                <a:gd name="T45" fmla="*/ 271 h 276"/>
                <a:gd name="T46" fmla="*/ 294 w 294"/>
                <a:gd name="T47" fmla="*/ 109 h 276"/>
                <a:gd name="T48" fmla="*/ 291 w 294"/>
                <a:gd name="T49" fmla="*/ 103 h 276"/>
                <a:gd name="T50" fmla="*/ 59 w 294"/>
                <a:gd name="T51" fmla="*/ 12 h 276"/>
                <a:gd name="T52" fmla="*/ 61 w 294"/>
                <a:gd name="T53" fmla="*/ 70 h 276"/>
                <a:gd name="T54" fmla="*/ 18 w 294"/>
                <a:gd name="T55" fmla="*/ 70 h 276"/>
                <a:gd name="T56" fmla="*/ 20 w 294"/>
                <a:gd name="T57" fmla="*/ 12 h 276"/>
                <a:gd name="T58" fmla="*/ 59 w 294"/>
                <a:gd name="T59" fmla="*/ 12 h 276"/>
                <a:gd name="T60" fmla="*/ 12 w 294"/>
                <a:gd name="T61" fmla="*/ 265 h 276"/>
                <a:gd name="T62" fmla="*/ 18 w 294"/>
                <a:gd name="T63" fmla="*/ 82 h 276"/>
                <a:gd name="T64" fmla="*/ 61 w 294"/>
                <a:gd name="T65" fmla="*/ 82 h 276"/>
                <a:gd name="T66" fmla="*/ 68 w 294"/>
                <a:gd name="T67" fmla="*/ 265 h 276"/>
                <a:gd name="T68" fmla="*/ 12 w 294"/>
                <a:gd name="T69" fmla="*/ 265 h 276"/>
                <a:gd name="T70" fmla="*/ 76 w 294"/>
                <a:gd name="T71" fmla="*/ 158 h 276"/>
                <a:gd name="T72" fmla="*/ 136 w 294"/>
                <a:gd name="T73" fmla="*/ 119 h 276"/>
                <a:gd name="T74" fmla="*/ 136 w 294"/>
                <a:gd name="T75" fmla="*/ 155 h 276"/>
                <a:gd name="T76" fmla="*/ 136 w 294"/>
                <a:gd name="T77" fmla="*/ 265 h 276"/>
                <a:gd name="T78" fmla="*/ 79 w 294"/>
                <a:gd name="T79" fmla="*/ 265 h 276"/>
                <a:gd name="T80" fmla="*/ 76 w 294"/>
                <a:gd name="T81" fmla="*/ 158 h 276"/>
                <a:gd name="T82" fmla="*/ 209 w 294"/>
                <a:gd name="T83" fmla="*/ 265 h 276"/>
                <a:gd name="T84" fmla="*/ 148 w 294"/>
                <a:gd name="T85" fmla="*/ 265 h 276"/>
                <a:gd name="T86" fmla="*/ 148 w 294"/>
                <a:gd name="T87" fmla="*/ 159 h 276"/>
                <a:gd name="T88" fmla="*/ 209 w 294"/>
                <a:gd name="T89" fmla="*/ 119 h 276"/>
                <a:gd name="T90" fmla="*/ 209 w 294"/>
                <a:gd name="T91" fmla="*/ 151 h 276"/>
                <a:gd name="T92" fmla="*/ 209 w 294"/>
                <a:gd name="T93" fmla="*/ 155 h 276"/>
                <a:gd name="T94" fmla="*/ 209 w 294"/>
                <a:gd name="T95" fmla="*/ 265 h 276"/>
                <a:gd name="T96" fmla="*/ 282 w 294"/>
                <a:gd name="T97" fmla="*/ 265 h 276"/>
                <a:gd name="T98" fmla="*/ 221 w 294"/>
                <a:gd name="T99" fmla="*/ 265 h 276"/>
                <a:gd name="T100" fmla="*/ 221 w 294"/>
                <a:gd name="T101" fmla="*/ 155 h 276"/>
                <a:gd name="T102" fmla="*/ 221 w 294"/>
                <a:gd name="T103" fmla="*/ 154 h 276"/>
                <a:gd name="T104" fmla="*/ 282 w 294"/>
                <a:gd name="T105" fmla="*/ 119 h 276"/>
                <a:gd name="T106" fmla="*/ 282 w 294"/>
                <a:gd name="T107" fmla="*/ 26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" h="276">
                  <a:moveTo>
                    <a:pt x="291" y="103"/>
                  </a:moveTo>
                  <a:cubicBezTo>
                    <a:pt x="289" y="102"/>
                    <a:pt x="287" y="102"/>
                    <a:pt x="285" y="103"/>
                  </a:cubicBezTo>
                  <a:cubicBezTo>
                    <a:pt x="221" y="141"/>
                    <a:pt x="221" y="141"/>
                    <a:pt x="221" y="141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06"/>
                    <a:pt x="220" y="104"/>
                    <a:pt x="218" y="103"/>
                  </a:cubicBezTo>
                  <a:cubicBezTo>
                    <a:pt x="216" y="102"/>
                    <a:pt x="214" y="102"/>
                    <a:pt x="212" y="10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6"/>
                    <a:pt x="146" y="104"/>
                    <a:pt x="145" y="103"/>
                  </a:cubicBezTo>
                  <a:cubicBezTo>
                    <a:pt x="143" y="102"/>
                    <a:pt x="140" y="102"/>
                    <a:pt x="139" y="10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8" y="0"/>
                    <a:pt x="6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9" y="3"/>
                    <a:pt x="9" y="6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2"/>
                    <a:pt x="0" y="274"/>
                    <a:pt x="1" y="275"/>
                  </a:cubicBezTo>
                  <a:cubicBezTo>
                    <a:pt x="2" y="276"/>
                    <a:pt x="4" y="276"/>
                    <a:pt x="6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288" y="276"/>
                    <a:pt x="288" y="276"/>
                    <a:pt x="288" y="276"/>
                  </a:cubicBezTo>
                  <a:cubicBezTo>
                    <a:pt x="291" y="276"/>
                    <a:pt x="294" y="274"/>
                    <a:pt x="294" y="271"/>
                  </a:cubicBezTo>
                  <a:cubicBezTo>
                    <a:pt x="294" y="109"/>
                    <a:pt x="294" y="109"/>
                    <a:pt x="294" y="109"/>
                  </a:cubicBezTo>
                  <a:cubicBezTo>
                    <a:pt x="294" y="106"/>
                    <a:pt x="292" y="104"/>
                    <a:pt x="291" y="103"/>
                  </a:cubicBezTo>
                  <a:close/>
                  <a:moveTo>
                    <a:pt x="59" y="12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59" y="12"/>
                  </a:lnTo>
                  <a:close/>
                  <a:moveTo>
                    <a:pt x="12" y="265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8" y="265"/>
                    <a:pt x="68" y="265"/>
                    <a:pt x="68" y="265"/>
                  </a:cubicBezTo>
                  <a:lnTo>
                    <a:pt x="12" y="265"/>
                  </a:lnTo>
                  <a:close/>
                  <a:moveTo>
                    <a:pt x="76" y="158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79" y="265"/>
                    <a:pt x="79" y="265"/>
                    <a:pt x="79" y="265"/>
                  </a:cubicBezTo>
                  <a:lnTo>
                    <a:pt x="76" y="158"/>
                  </a:lnTo>
                  <a:close/>
                  <a:moveTo>
                    <a:pt x="209" y="265"/>
                  </a:moveTo>
                  <a:cubicBezTo>
                    <a:pt x="148" y="265"/>
                    <a:pt x="148" y="265"/>
                    <a:pt x="148" y="265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55"/>
                    <a:pt x="209" y="155"/>
                    <a:pt x="209" y="155"/>
                  </a:cubicBezTo>
                  <a:lnTo>
                    <a:pt x="209" y="265"/>
                  </a:lnTo>
                  <a:close/>
                  <a:moveTo>
                    <a:pt x="282" y="265"/>
                  </a:moveTo>
                  <a:cubicBezTo>
                    <a:pt x="221" y="265"/>
                    <a:pt x="221" y="265"/>
                    <a:pt x="221" y="265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82" y="119"/>
                    <a:pt x="282" y="119"/>
                    <a:pt x="282" y="119"/>
                  </a:cubicBezTo>
                  <a:lnTo>
                    <a:pt x="282" y="2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" name="Freeform 142">
              <a:extLst>
                <a:ext uri="{FF2B5EF4-FFF2-40B4-BE49-F238E27FC236}">
                  <a16:creationId xmlns:a16="http://schemas.microsoft.com/office/drawing/2014/main" id="{CE14BCF3-FFD6-26D1-5BE0-89D7554B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61"/>
              <a:ext cx="36" cy="18"/>
            </a:xfrm>
            <a:custGeom>
              <a:avLst/>
              <a:gdLst>
                <a:gd name="T0" fmla="*/ 18 w 24"/>
                <a:gd name="T1" fmla="*/ 0 h 12"/>
                <a:gd name="T2" fmla="*/ 6 w 24"/>
                <a:gd name="T3" fmla="*/ 0 h 12"/>
                <a:gd name="T4" fmla="*/ 0 w 24"/>
                <a:gd name="T5" fmla="*/ 6 h 12"/>
                <a:gd name="T6" fmla="*/ 6 w 24"/>
                <a:gd name="T7" fmla="*/ 12 h 12"/>
                <a:gd name="T8" fmla="*/ 18 w 24"/>
                <a:gd name="T9" fmla="*/ 12 h 12"/>
                <a:gd name="T10" fmla="*/ 24 w 24"/>
                <a:gd name="T11" fmla="*/ 6 h 12"/>
                <a:gd name="T12" fmla="*/ 18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" name="Freeform 143">
              <a:extLst>
                <a:ext uri="{FF2B5EF4-FFF2-40B4-BE49-F238E27FC236}">
                  <a16:creationId xmlns:a16="http://schemas.microsoft.com/office/drawing/2014/main" id="{50FEACA0-BE0F-0DBC-3234-D26E6F0A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261"/>
              <a:ext cx="34" cy="18"/>
            </a:xfrm>
            <a:custGeom>
              <a:avLst/>
              <a:gdLst>
                <a:gd name="T0" fmla="*/ 17 w 23"/>
                <a:gd name="T1" fmla="*/ 0 h 12"/>
                <a:gd name="T2" fmla="*/ 5 w 23"/>
                <a:gd name="T3" fmla="*/ 0 h 12"/>
                <a:gd name="T4" fmla="*/ 0 w 23"/>
                <a:gd name="T5" fmla="*/ 6 h 12"/>
                <a:gd name="T6" fmla="*/ 5 w 23"/>
                <a:gd name="T7" fmla="*/ 12 h 12"/>
                <a:gd name="T8" fmla="*/ 17 w 23"/>
                <a:gd name="T9" fmla="*/ 12 h 12"/>
                <a:gd name="T10" fmla="*/ 23 w 23"/>
                <a:gd name="T11" fmla="*/ 6 h 12"/>
                <a:gd name="T12" fmla="*/ 17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12"/>
                    <a:pt x="23" y="9"/>
                    <a:pt x="23" y="6"/>
                  </a:cubicBezTo>
                  <a:cubicBezTo>
                    <a:pt x="23" y="3"/>
                    <a:pt x="2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" name="Freeform 144">
              <a:extLst>
                <a:ext uri="{FF2B5EF4-FFF2-40B4-BE49-F238E27FC236}">
                  <a16:creationId xmlns:a16="http://schemas.microsoft.com/office/drawing/2014/main" id="{1395859D-D706-8A8D-2BED-CE0CC731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3261"/>
              <a:ext cx="35" cy="18"/>
            </a:xfrm>
            <a:custGeom>
              <a:avLst/>
              <a:gdLst>
                <a:gd name="T0" fmla="*/ 6 w 24"/>
                <a:gd name="T1" fmla="*/ 12 h 12"/>
                <a:gd name="T2" fmla="*/ 18 w 24"/>
                <a:gd name="T3" fmla="*/ 12 h 12"/>
                <a:gd name="T4" fmla="*/ 24 w 24"/>
                <a:gd name="T5" fmla="*/ 6 h 12"/>
                <a:gd name="T6" fmla="*/ 18 w 24"/>
                <a:gd name="T7" fmla="*/ 0 h 12"/>
                <a:gd name="T8" fmla="*/ 6 w 24"/>
                <a:gd name="T9" fmla="*/ 0 h 12"/>
                <a:gd name="T10" fmla="*/ 0 w 24"/>
                <a:gd name="T11" fmla="*/ 6 h 12"/>
                <a:gd name="T12" fmla="*/ 6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78">
            <a:extLst>
              <a:ext uri="{FF2B5EF4-FFF2-40B4-BE49-F238E27FC236}">
                <a16:creationId xmlns:a16="http://schemas.microsoft.com/office/drawing/2014/main" id="{1018F18C-F82A-47DF-A0D7-BD3563FF4DAE}"/>
              </a:ext>
            </a:extLst>
          </p:cNvPr>
          <p:cNvSpPr/>
          <p:nvPr/>
        </p:nvSpPr>
        <p:spPr>
          <a:xfrm>
            <a:off x="2850138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ПРИМЕНЕНИЕ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0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оптимизация технологических процессов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AB4457DF-6CE1-4BA5-770E-7F10F40935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88063" y="1378250"/>
            <a:ext cx="384455" cy="305038"/>
            <a:chOff x="4478" y="483"/>
            <a:chExt cx="426" cy="338"/>
          </a:xfrm>
          <a:solidFill>
            <a:schemeClr val="tx1"/>
          </a:solidFill>
        </p:grpSpPr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50AC6E44-353F-BE53-0069-189C83C33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" y="483"/>
              <a:ext cx="426" cy="338"/>
            </a:xfrm>
            <a:custGeom>
              <a:avLst/>
              <a:gdLst>
                <a:gd name="T0" fmla="*/ 258 w 288"/>
                <a:gd name="T1" fmla="*/ 228 h 228"/>
                <a:gd name="T2" fmla="*/ 30 w 288"/>
                <a:gd name="T3" fmla="*/ 228 h 228"/>
                <a:gd name="T4" fmla="*/ 0 w 288"/>
                <a:gd name="T5" fmla="*/ 198 h 228"/>
                <a:gd name="T6" fmla="*/ 0 w 288"/>
                <a:gd name="T7" fmla="*/ 30 h 228"/>
                <a:gd name="T8" fmla="*/ 30 w 288"/>
                <a:gd name="T9" fmla="*/ 0 h 228"/>
                <a:gd name="T10" fmla="*/ 258 w 288"/>
                <a:gd name="T11" fmla="*/ 0 h 228"/>
                <a:gd name="T12" fmla="*/ 288 w 288"/>
                <a:gd name="T13" fmla="*/ 30 h 228"/>
                <a:gd name="T14" fmla="*/ 288 w 288"/>
                <a:gd name="T15" fmla="*/ 198 h 228"/>
                <a:gd name="T16" fmla="*/ 258 w 288"/>
                <a:gd name="T17" fmla="*/ 228 h 228"/>
                <a:gd name="T18" fmla="*/ 30 w 288"/>
                <a:gd name="T19" fmla="*/ 12 h 228"/>
                <a:gd name="T20" fmla="*/ 12 w 288"/>
                <a:gd name="T21" fmla="*/ 30 h 228"/>
                <a:gd name="T22" fmla="*/ 12 w 288"/>
                <a:gd name="T23" fmla="*/ 198 h 228"/>
                <a:gd name="T24" fmla="*/ 30 w 288"/>
                <a:gd name="T25" fmla="*/ 216 h 228"/>
                <a:gd name="T26" fmla="*/ 258 w 288"/>
                <a:gd name="T27" fmla="*/ 216 h 228"/>
                <a:gd name="T28" fmla="*/ 276 w 288"/>
                <a:gd name="T29" fmla="*/ 198 h 228"/>
                <a:gd name="T30" fmla="*/ 276 w 288"/>
                <a:gd name="T31" fmla="*/ 30 h 228"/>
                <a:gd name="T32" fmla="*/ 258 w 288"/>
                <a:gd name="T33" fmla="*/ 12 h 228"/>
                <a:gd name="T34" fmla="*/ 30 w 288"/>
                <a:gd name="T35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28">
                  <a:moveTo>
                    <a:pt x="258" y="228"/>
                  </a:moveTo>
                  <a:cubicBezTo>
                    <a:pt x="30" y="228"/>
                    <a:pt x="30" y="228"/>
                    <a:pt x="30" y="228"/>
                  </a:cubicBezTo>
                  <a:cubicBezTo>
                    <a:pt x="13" y="228"/>
                    <a:pt x="0" y="214"/>
                    <a:pt x="0" y="19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74" y="0"/>
                    <a:pt x="288" y="13"/>
                    <a:pt x="288" y="30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14"/>
                    <a:pt x="274" y="228"/>
                    <a:pt x="258" y="228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12" y="208"/>
                    <a:pt x="20" y="216"/>
                    <a:pt x="30" y="216"/>
                  </a:cubicBezTo>
                  <a:cubicBezTo>
                    <a:pt x="258" y="216"/>
                    <a:pt x="258" y="216"/>
                    <a:pt x="258" y="216"/>
                  </a:cubicBezTo>
                  <a:cubicBezTo>
                    <a:pt x="268" y="216"/>
                    <a:pt x="276" y="208"/>
                    <a:pt x="276" y="198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0"/>
                    <a:pt x="268" y="12"/>
                    <a:pt x="258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326AEF51-7F79-130C-6E76-C254E908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572"/>
              <a:ext cx="42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2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4" name="Oval 38">
              <a:extLst>
                <a:ext uri="{FF2B5EF4-FFF2-40B4-BE49-F238E27FC236}">
                  <a16:creationId xmlns:a16="http://schemas.microsoft.com/office/drawing/2014/main" id="{094E6A0A-F6A7-4353-6F9F-FB1E0CCE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4" name="Oval 39">
              <a:extLst>
                <a:ext uri="{FF2B5EF4-FFF2-40B4-BE49-F238E27FC236}">
                  <a16:creationId xmlns:a16="http://schemas.microsoft.com/office/drawing/2014/main" id="{16151E3E-5A9A-066B-ADB7-C134A7F2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62" name="Oval 40">
              <a:extLst>
                <a:ext uri="{FF2B5EF4-FFF2-40B4-BE49-F238E27FC236}">
                  <a16:creationId xmlns:a16="http://schemas.microsoft.com/office/drawing/2014/main" id="{491E6F7D-6B59-5ED5-F373-9FBB5668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519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D3C32596-1DAB-3D4E-5FFD-B89C0507B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77AEEDE3-ED42-6BA9-7672-1D80E43B2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C2D09802-78A0-9F56-AA5E-6C7A39212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FE2AA2DC-B3CA-F68C-028E-68541D76B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8611E5D8-791B-29AB-742E-3F4A09F69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714AD6DC-2383-F639-5EF4-4F49F3CAA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82" name="Rectangle 92">
            <a:extLst>
              <a:ext uri="{FF2B5EF4-FFF2-40B4-BE49-F238E27FC236}">
                <a16:creationId xmlns:a16="http://schemas.microsoft.com/office/drawing/2014/main" id="{4C375FBB-4B44-7899-9B27-C65FBADE1CE2}"/>
              </a:ext>
            </a:extLst>
          </p:cNvPr>
          <p:cNvSpPr/>
          <p:nvPr/>
        </p:nvSpPr>
        <p:spPr>
          <a:xfrm>
            <a:off x="5160902" y="1091381"/>
            <a:ext cx="2262467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>
              <a:lnSpc>
                <a:spcPct val="85000"/>
              </a:lnSpc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ТЕХНОЛОГИИ</a:t>
            </a:r>
            <a: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 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5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оптимизатор</a:t>
            </a:r>
            <a:endParaRPr kumimoji="0" lang="en-US" sz="100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83" name="Group 4">
            <a:extLst>
              <a:ext uri="{FF2B5EF4-FFF2-40B4-BE49-F238E27FC236}">
                <a16:creationId xmlns:a16="http://schemas.microsoft.com/office/drawing/2014/main" id="{4A0038D8-890C-C828-1779-C894674F27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8235" y="1346125"/>
            <a:ext cx="386550" cy="386550"/>
            <a:chOff x="351" y="440"/>
            <a:chExt cx="426" cy="426"/>
          </a:xfrm>
          <a:solidFill>
            <a:schemeClr val="tx1"/>
          </a:solidFill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F4D29E46-1B20-985C-083E-E6626C4CA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" y="511"/>
              <a:ext cx="284" cy="284"/>
            </a:xfrm>
            <a:custGeom>
              <a:avLst/>
              <a:gdLst>
                <a:gd name="T0" fmla="*/ 174 w 192"/>
                <a:gd name="T1" fmla="*/ 192 h 192"/>
                <a:gd name="T2" fmla="*/ 18 w 192"/>
                <a:gd name="T3" fmla="*/ 192 h 192"/>
                <a:gd name="T4" fmla="*/ 0 w 192"/>
                <a:gd name="T5" fmla="*/ 174 h 192"/>
                <a:gd name="T6" fmla="*/ 0 w 192"/>
                <a:gd name="T7" fmla="*/ 18 h 192"/>
                <a:gd name="T8" fmla="*/ 18 w 192"/>
                <a:gd name="T9" fmla="*/ 0 h 192"/>
                <a:gd name="T10" fmla="*/ 174 w 192"/>
                <a:gd name="T11" fmla="*/ 0 h 192"/>
                <a:gd name="T12" fmla="*/ 192 w 192"/>
                <a:gd name="T13" fmla="*/ 18 h 192"/>
                <a:gd name="T14" fmla="*/ 192 w 192"/>
                <a:gd name="T15" fmla="*/ 174 h 192"/>
                <a:gd name="T16" fmla="*/ 174 w 192"/>
                <a:gd name="T17" fmla="*/ 192 h 192"/>
                <a:gd name="T18" fmla="*/ 18 w 192"/>
                <a:gd name="T19" fmla="*/ 12 h 192"/>
                <a:gd name="T20" fmla="*/ 12 w 192"/>
                <a:gd name="T21" fmla="*/ 18 h 192"/>
                <a:gd name="T22" fmla="*/ 12 w 192"/>
                <a:gd name="T23" fmla="*/ 174 h 192"/>
                <a:gd name="T24" fmla="*/ 18 w 192"/>
                <a:gd name="T25" fmla="*/ 180 h 192"/>
                <a:gd name="T26" fmla="*/ 174 w 192"/>
                <a:gd name="T27" fmla="*/ 180 h 192"/>
                <a:gd name="T28" fmla="*/ 180 w 192"/>
                <a:gd name="T29" fmla="*/ 174 h 192"/>
                <a:gd name="T30" fmla="*/ 180 w 192"/>
                <a:gd name="T31" fmla="*/ 18 h 192"/>
                <a:gd name="T32" fmla="*/ 174 w 192"/>
                <a:gd name="T33" fmla="*/ 12 h 192"/>
                <a:gd name="T34" fmla="*/ 18 w 192"/>
                <a:gd name="T35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92">
                  <a:moveTo>
                    <a:pt x="174" y="192"/>
                  </a:moveTo>
                  <a:cubicBezTo>
                    <a:pt x="18" y="192"/>
                    <a:pt x="18" y="192"/>
                    <a:pt x="18" y="192"/>
                  </a:cubicBezTo>
                  <a:cubicBezTo>
                    <a:pt x="8" y="192"/>
                    <a:pt x="0" y="184"/>
                    <a:pt x="0" y="1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4" y="0"/>
                    <a:pt x="192" y="9"/>
                    <a:pt x="192" y="18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2" y="184"/>
                    <a:pt x="184" y="192"/>
                    <a:pt x="174" y="192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8"/>
                    <a:pt x="15" y="180"/>
                    <a:pt x="18" y="180"/>
                  </a:cubicBezTo>
                  <a:cubicBezTo>
                    <a:pt x="174" y="180"/>
                    <a:pt x="174" y="180"/>
                    <a:pt x="174" y="180"/>
                  </a:cubicBezTo>
                  <a:cubicBezTo>
                    <a:pt x="178" y="180"/>
                    <a:pt x="180" y="178"/>
                    <a:pt x="180" y="174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15"/>
                    <a:pt x="178" y="12"/>
                    <a:pt x="174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C953A559-601A-C80A-C98C-AC6883B5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B25E80FF-D98F-4EFE-E193-A8DD8028E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E898F6C2-3555-68FD-5F99-925381AC2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1215D7BC-5B77-C7B0-FFBE-890692C8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653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6E7F724E-8FDC-C732-F5AF-6AC32D579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ACED126B-3AFF-424A-3969-38021FB1D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7279CE7C-ECF1-D769-7B11-E2861BE9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DF99ADD2-DC7F-A958-99C6-25A3C731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810CD366-A86D-FA6B-8312-6F346DCA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3FBBDA2F-5200-D870-86E0-30D24A6F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635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AD69785-734B-ECC2-F75A-4859E78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DABF2D99-CBD7-4E2D-13F5-B9DD2DD1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6CF67884-77CE-93A3-280F-728B3E376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" y="547"/>
              <a:ext cx="214" cy="213"/>
            </a:xfrm>
            <a:custGeom>
              <a:avLst/>
              <a:gdLst>
                <a:gd name="T0" fmla="*/ 114 w 144"/>
                <a:gd name="T1" fmla="*/ 144 h 144"/>
                <a:gd name="T2" fmla="*/ 30 w 144"/>
                <a:gd name="T3" fmla="*/ 144 h 144"/>
                <a:gd name="T4" fmla="*/ 0 w 144"/>
                <a:gd name="T5" fmla="*/ 114 h 144"/>
                <a:gd name="T6" fmla="*/ 0 w 144"/>
                <a:gd name="T7" fmla="*/ 30 h 144"/>
                <a:gd name="T8" fmla="*/ 30 w 144"/>
                <a:gd name="T9" fmla="*/ 0 h 144"/>
                <a:gd name="T10" fmla="*/ 114 w 144"/>
                <a:gd name="T11" fmla="*/ 0 h 144"/>
                <a:gd name="T12" fmla="*/ 144 w 144"/>
                <a:gd name="T13" fmla="*/ 30 h 144"/>
                <a:gd name="T14" fmla="*/ 144 w 144"/>
                <a:gd name="T15" fmla="*/ 114 h 144"/>
                <a:gd name="T16" fmla="*/ 114 w 144"/>
                <a:gd name="T17" fmla="*/ 144 h 144"/>
                <a:gd name="T18" fmla="*/ 30 w 144"/>
                <a:gd name="T19" fmla="*/ 12 h 144"/>
                <a:gd name="T20" fmla="*/ 12 w 144"/>
                <a:gd name="T21" fmla="*/ 30 h 144"/>
                <a:gd name="T22" fmla="*/ 12 w 144"/>
                <a:gd name="T23" fmla="*/ 114 h 144"/>
                <a:gd name="T24" fmla="*/ 30 w 144"/>
                <a:gd name="T25" fmla="*/ 132 h 144"/>
                <a:gd name="T26" fmla="*/ 114 w 144"/>
                <a:gd name="T27" fmla="*/ 132 h 144"/>
                <a:gd name="T28" fmla="*/ 132 w 144"/>
                <a:gd name="T29" fmla="*/ 114 h 144"/>
                <a:gd name="T30" fmla="*/ 132 w 144"/>
                <a:gd name="T31" fmla="*/ 30 h 144"/>
                <a:gd name="T32" fmla="*/ 114 w 144"/>
                <a:gd name="T33" fmla="*/ 12 h 144"/>
                <a:gd name="T34" fmla="*/ 30 w 144"/>
                <a:gd name="T3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44">
                  <a:moveTo>
                    <a:pt x="114" y="144"/>
                  </a:moveTo>
                  <a:cubicBezTo>
                    <a:pt x="30" y="144"/>
                    <a:pt x="30" y="144"/>
                    <a:pt x="30" y="144"/>
                  </a:cubicBezTo>
                  <a:cubicBezTo>
                    <a:pt x="14" y="144"/>
                    <a:pt x="0" y="131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1" y="0"/>
                    <a:pt x="144" y="14"/>
                    <a:pt x="144" y="30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31"/>
                    <a:pt x="131" y="144"/>
                    <a:pt x="114" y="144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1"/>
                    <a:pt x="12" y="3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24"/>
                    <a:pt x="20" y="132"/>
                    <a:pt x="30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24" y="132"/>
                    <a:pt x="132" y="124"/>
                    <a:pt x="132" y="114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2" y="21"/>
                    <a:pt x="124" y="12"/>
                    <a:pt x="114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F119B6A7-0F6F-F32D-FE9C-8A90D52E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00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AF4DC963-97A8-9457-C589-71C7D21C0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35"/>
              <a:ext cx="53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A238525D-8D95-BCE3-A677-3687183C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689"/>
              <a:ext cx="53" cy="17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32">
            <a:extLst>
              <a:ext uri="{FF2B5EF4-FFF2-40B4-BE49-F238E27FC236}">
                <a16:creationId xmlns:a16="http://schemas.microsoft.com/office/drawing/2014/main" id="{16E64109-EC01-180F-2CF6-16BC23B49D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0173" y="1363501"/>
            <a:ext cx="368098" cy="358916"/>
            <a:chOff x="2585" y="647"/>
            <a:chExt cx="441" cy="430"/>
          </a:xfrm>
          <a:solidFill>
            <a:schemeClr val="tx1"/>
          </a:solidFill>
        </p:grpSpPr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5C83B04C-81DF-C46C-2C8E-9E3C40A7A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647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00D9A88B-0D86-6DDA-9C6A-9832933F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9" y="844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ABE6F9F-2E29-DA13-B1A7-1FB63850E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1005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FBE28C7D-455E-2459-7026-961319C8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701"/>
              <a:ext cx="128" cy="161"/>
            </a:xfrm>
            <a:custGeom>
              <a:avLst/>
              <a:gdLst>
                <a:gd name="T0" fmla="*/ 78 w 84"/>
                <a:gd name="T1" fmla="*/ 108 h 108"/>
                <a:gd name="T2" fmla="*/ 72 w 84"/>
                <a:gd name="T3" fmla="*/ 102 h 108"/>
                <a:gd name="T4" fmla="*/ 72 w 84"/>
                <a:gd name="T5" fmla="*/ 84 h 108"/>
                <a:gd name="T6" fmla="*/ 60 w 84"/>
                <a:gd name="T7" fmla="*/ 72 h 108"/>
                <a:gd name="T8" fmla="*/ 24 w 84"/>
                <a:gd name="T9" fmla="*/ 72 h 108"/>
                <a:gd name="T10" fmla="*/ 0 w 84"/>
                <a:gd name="T11" fmla="*/ 48 h 108"/>
                <a:gd name="T12" fmla="*/ 0 w 84"/>
                <a:gd name="T13" fmla="*/ 6 h 108"/>
                <a:gd name="T14" fmla="*/ 6 w 84"/>
                <a:gd name="T15" fmla="*/ 0 h 108"/>
                <a:gd name="T16" fmla="*/ 12 w 84"/>
                <a:gd name="T17" fmla="*/ 6 h 108"/>
                <a:gd name="T18" fmla="*/ 12 w 84"/>
                <a:gd name="T19" fmla="*/ 48 h 108"/>
                <a:gd name="T20" fmla="*/ 24 w 84"/>
                <a:gd name="T21" fmla="*/ 60 h 108"/>
                <a:gd name="T22" fmla="*/ 60 w 84"/>
                <a:gd name="T23" fmla="*/ 60 h 108"/>
                <a:gd name="T24" fmla="*/ 84 w 84"/>
                <a:gd name="T25" fmla="*/ 84 h 108"/>
                <a:gd name="T26" fmla="*/ 84 w 84"/>
                <a:gd name="T27" fmla="*/ 102 h 108"/>
                <a:gd name="T28" fmla="*/ 78 w 84"/>
                <a:gd name="T2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08">
                  <a:moveTo>
                    <a:pt x="78" y="108"/>
                  </a:moveTo>
                  <a:cubicBezTo>
                    <a:pt x="74" y="108"/>
                    <a:pt x="72" y="106"/>
                    <a:pt x="72" y="102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78"/>
                    <a:pt x="66" y="72"/>
                    <a:pt x="6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0" y="72"/>
                    <a:pt x="0" y="61"/>
                    <a:pt x="0" y="4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5"/>
                    <a:pt x="17" y="60"/>
                    <a:pt x="24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3" y="60"/>
                    <a:pt x="84" y="71"/>
                    <a:pt x="84" y="84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6"/>
                    <a:pt x="81" y="108"/>
                    <a:pt x="7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E246C157-4C58-E937-CA68-80BB2971F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898"/>
              <a:ext cx="110" cy="143"/>
            </a:xfrm>
            <a:custGeom>
              <a:avLst/>
              <a:gdLst>
                <a:gd name="T0" fmla="*/ 48 w 72"/>
                <a:gd name="T1" fmla="*/ 96 h 96"/>
                <a:gd name="T2" fmla="*/ 6 w 72"/>
                <a:gd name="T3" fmla="*/ 96 h 96"/>
                <a:gd name="T4" fmla="*/ 0 w 72"/>
                <a:gd name="T5" fmla="*/ 90 h 96"/>
                <a:gd name="T6" fmla="*/ 6 w 72"/>
                <a:gd name="T7" fmla="*/ 84 h 96"/>
                <a:gd name="T8" fmla="*/ 48 w 72"/>
                <a:gd name="T9" fmla="*/ 84 h 96"/>
                <a:gd name="T10" fmla="*/ 60 w 72"/>
                <a:gd name="T11" fmla="*/ 72 h 96"/>
                <a:gd name="T12" fmla="*/ 60 w 72"/>
                <a:gd name="T13" fmla="*/ 6 h 96"/>
                <a:gd name="T14" fmla="*/ 66 w 72"/>
                <a:gd name="T15" fmla="*/ 0 h 96"/>
                <a:gd name="T16" fmla="*/ 72 w 72"/>
                <a:gd name="T17" fmla="*/ 6 h 96"/>
                <a:gd name="T18" fmla="*/ 72 w 72"/>
                <a:gd name="T19" fmla="*/ 72 h 96"/>
                <a:gd name="T20" fmla="*/ 48 w 72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6">
                  <a:moveTo>
                    <a:pt x="48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4"/>
                    <a:pt x="0" y="90"/>
                  </a:cubicBezTo>
                  <a:cubicBezTo>
                    <a:pt x="0" y="87"/>
                    <a:pt x="2" y="84"/>
                    <a:pt x="6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4" y="84"/>
                    <a:pt x="60" y="79"/>
                    <a:pt x="60" y="7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62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85"/>
                    <a:pt x="61" y="96"/>
                    <a:pt x="48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pic>
        <p:nvPicPr>
          <p:cNvPr id="107" name="Graphic 16" descr="Earth Globe   Asia">
            <a:extLst>
              <a:ext uri="{FF2B5EF4-FFF2-40B4-BE49-F238E27FC236}">
                <a16:creationId xmlns:a16="http://schemas.microsoft.com/office/drawing/2014/main" id="{E1F19644-0C91-174C-C161-05C2BDF5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72" y="1369617"/>
            <a:ext cx="395389" cy="395389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6640AE1-505D-4A67-89AA-B39223C85D8D}"/>
              </a:ext>
            </a:extLst>
          </p:cNvPr>
          <p:cNvCxnSpPr/>
          <p:nvPr/>
        </p:nvCxnSpPr>
        <p:spPr>
          <a:xfrm>
            <a:off x="516194" y="2743201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3B13A81-C8E8-F62F-1676-1A180933EBA2}"/>
              </a:ext>
            </a:extLst>
          </p:cNvPr>
          <p:cNvCxnSpPr/>
          <p:nvPr/>
        </p:nvCxnSpPr>
        <p:spPr>
          <a:xfrm>
            <a:off x="516194" y="3604246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09EFC40-C2A1-6FAB-8857-A3E52973CDD1}"/>
              </a:ext>
            </a:extLst>
          </p:cNvPr>
          <p:cNvCxnSpPr/>
          <p:nvPr/>
        </p:nvCxnSpPr>
        <p:spPr>
          <a:xfrm>
            <a:off x="516194" y="4499572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748F656-F0EC-0739-89AE-F372E608CB1D}"/>
              </a:ext>
            </a:extLst>
          </p:cNvPr>
          <p:cNvCxnSpPr/>
          <p:nvPr/>
        </p:nvCxnSpPr>
        <p:spPr>
          <a:xfrm>
            <a:off x="516194" y="5677732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E01C3BB0-28D4-BFC7-D88E-30E0C0EE8D88}"/>
              </a:ext>
            </a:extLst>
          </p:cNvPr>
          <p:cNvSpPr txBox="1">
            <a:spLocks/>
          </p:cNvSpPr>
          <p:nvPr/>
        </p:nvSpPr>
        <p:spPr>
          <a:xfrm>
            <a:off x="540820" y="2878142"/>
            <a:ext cx="6035240" cy="643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Проблематика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Ручное планирование маршрутов существенно повышает время принятия решений, что приводит к повышению времени выдержки металла в сталь-ковшах и увеличению времени производства плавок в целом</a:t>
            </a:r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73C9D242-4CD6-0236-14CF-0F1CE95A74C7}"/>
              </a:ext>
            </a:extLst>
          </p:cNvPr>
          <p:cNvSpPr txBox="1">
            <a:spLocks/>
          </p:cNvSpPr>
          <p:nvPr/>
        </p:nvSpPr>
        <p:spPr>
          <a:xfrm>
            <a:off x="540821" y="2282482"/>
            <a:ext cx="6035240" cy="3547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Краткое описание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Оптимизатор маршрутов плавок в конвертерном цехе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6CA9D114-6B82-366E-CC9F-FF776C1A7D72}"/>
              </a:ext>
            </a:extLst>
          </p:cNvPr>
          <p:cNvSpPr txBox="1">
            <a:spLocks/>
          </p:cNvSpPr>
          <p:nvPr/>
        </p:nvSpPr>
        <p:spPr>
          <a:xfrm>
            <a:off x="540820" y="5799885"/>
            <a:ext cx="6119862" cy="520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Достижения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Увеличение объема производства на 3%</a:t>
            </a: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Сокращение затрат на расходные материалы и электроэнергию на 1%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7A10986A-4377-2893-C691-007558A06A10}"/>
              </a:ext>
            </a:extLst>
          </p:cNvPr>
          <p:cNvSpPr txBox="1">
            <a:spLocks/>
          </p:cNvSpPr>
          <p:nvPr/>
        </p:nvSpPr>
        <p:spPr>
          <a:xfrm>
            <a:off x="540819" y="4623329"/>
            <a:ext cx="6035240" cy="9356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Результаты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Построена модель оптимизации маршрутов плавок с учетом ограничений конвертерного производства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Разработан интерфейс отслеживания плановых и фактических маршрутов плавок для диспетчера с указанием характеристик протекания операций и подсвечиванием отклонений</a:t>
            </a:r>
          </a:p>
        </p:txBody>
      </p:sp>
      <p:sp>
        <p:nvSpPr>
          <p:cNvPr id="18" name="Espace réservé du contenu 7">
            <a:extLst>
              <a:ext uri="{FF2B5EF4-FFF2-40B4-BE49-F238E27FC236}">
                <a16:creationId xmlns:a16="http://schemas.microsoft.com/office/drawing/2014/main" id="{21E58587-65E6-CE4C-CD5F-80ADED529091}"/>
              </a:ext>
            </a:extLst>
          </p:cNvPr>
          <p:cNvSpPr txBox="1">
            <a:spLocks/>
          </p:cNvSpPr>
          <p:nvPr/>
        </p:nvSpPr>
        <p:spPr>
          <a:xfrm>
            <a:off x="540819" y="3762243"/>
            <a:ext cx="6035240" cy="62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Цели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lvl="0" indent="-17145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Увеличение эффективности производства путем минимизации времени производства плавок, а также минимизации времени выдержки металла в стальковшах для снижения расхода электродов и электроэнергии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60916B-358F-1CEF-EFC3-9FAE88C98697}"/>
              </a:ext>
            </a:extLst>
          </p:cNvPr>
          <p:cNvGrpSpPr/>
          <p:nvPr/>
        </p:nvGrpSpPr>
        <p:grpSpPr>
          <a:xfrm>
            <a:off x="7515348" y="2183420"/>
            <a:ext cx="3568599" cy="4498999"/>
            <a:chOff x="1057301" y="983178"/>
            <a:chExt cx="3568599" cy="5153198"/>
          </a:xfrm>
        </p:grpSpPr>
        <p:pic>
          <p:nvPicPr>
            <p:cNvPr id="21" name="Picture 275">
              <a:extLst>
                <a:ext uri="{FF2B5EF4-FFF2-40B4-BE49-F238E27FC236}">
                  <a16:creationId xmlns:a16="http://schemas.microsoft.com/office/drawing/2014/main" id="{97AFCBBB-8CBA-75E9-49EF-41A711094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1573" y="4525277"/>
              <a:ext cx="573750" cy="5737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ABDE78-65B2-1EF2-96C8-9FC7C122CBA3}"/>
                </a:ext>
              </a:extLst>
            </p:cNvPr>
            <p:cNvSpPr txBox="1"/>
            <p:nvPr/>
          </p:nvSpPr>
          <p:spPr>
            <a:xfrm>
              <a:off x="1057301" y="983178"/>
              <a:ext cx="3568599" cy="2948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tx2"/>
                  </a:solidFill>
                </a:defRPr>
              </a:lvl1pPr>
            </a:lstStyle>
            <a:p>
              <a:pPr marL="55561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Bold"/>
                  <a:ea typeface="+mn-ea"/>
                  <a:cs typeface="Arial" panose="020B0604020202020204" pitchFamily="34" charset="0"/>
                </a:rPr>
                <a:t>Цифровой двойник цеха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2DF5114-CB4E-0844-DC87-A0EBB281B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386" y="2235388"/>
              <a:ext cx="568125" cy="57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AF32ED-10AF-919D-3F0E-A2281B2B5B9B}"/>
                </a:ext>
              </a:extLst>
            </p:cNvPr>
            <p:cNvSpPr txBox="1"/>
            <p:nvPr/>
          </p:nvSpPr>
          <p:spPr>
            <a:xfrm>
              <a:off x="2069205" y="1485532"/>
              <a:ext cx="1462998" cy="634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Arial"/>
                </a:rPr>
                <a:t>Оптимизация плановых маршрутов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11B84D-36A1-49BA-58F8-249CB37EDEE3}"/>
                </a:ext>
              </a:extLst>
            </p:cNvPr>
            <p:cNvSpPr txBox="1"/>
            <p:nvPr/>
          </p:nvSpPr>
          <p:spPr>
            <a:xfrm>
              <a:off x="2069205" y="2140901"/>
              <a:ext cx="1808164" cy="634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/>
                  <a:cs typeface="Arial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Arial"/>
                </a:rPr>
                <a:t>Автоматическое построение маршрутов плавок на смену/сутки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</a:endParaRPr>
            </a:p>
          </p:txBody>
        </p:sp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9CF34879-2C8A-8AC5-CDC5-460422EFF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573" y="1501552"/>
              <a:ext cx="573750" cy="56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4A41C2-77BA-D709-C7D8-5E150EE182A7}"/>
                </a:ext>
              </a:extLst>
            </p:cNvPr>
            <p:cNvSpPr txBox="1"/>
            <p:nvPr/>
          </p:nvSpPr>
          <p:spPr>
            <a:xfrm>
              <a:off x="2069205" y="2893017"/>
              <a:ext cx="2091888" cy="475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/>
                  <a:cs typeface="Arial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Arial"/>
                </a:rPr>
                <a:t>Сигнал об отклонениях от плана на производстве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A2122F-0C24-C793-61FA-7B746A8DADDC}"/>
                </a:ext>
              </a:extLst>
            </p:cNvPr>
            <p:cNvSpPr txBox="1"/>
            <p:nvPr/>
          </p:nvSpPr>
          <p:spPr>
            <a:xfrm>
              <a:off x="2069205" y="3513557"/>
              <a:ext cx="1808164" cy="634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/>
                  <a:cs typeface="Arial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Arial"/>
                </a:rPr>
                <a:t>Отражение отклонений от плановых маршрутов на интерфейсе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E3445C-3B10-06AF-652F-FFB59DB79051}"/>
                </a:ext>
              </a:extLst>
            </p:cNvPr>
            <p:cNvSpPr txBox="1"/>
            <p:nvPr/>
          </p:nvSpPr>
          <p:spPr>
            <a:xfrm>
              <a:off x="2069205" y="4264872"/>
              <a:ext cx="2091888" cy="9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/>
                  <a:cs typeface="Arial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Arial"/>
                </a:rPr>
                <a:t>Оперативное перепланирование маршрутов в режиме реального времени с учетом новых ограничений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64FCBC-0096-0F05-AC27-A063E190D19E}"/>
                </a:ext>
              </a:extLst>
            </p:cNvPr>
            <p:cNvSpPr txBox="1"/>
            <p:nvPr/>
          </p:nvSpPr>
          <p:spPr>
            <a:xfrm>
              <a:off x="2069205" y="5325556"/>
              <a:ext cx="1462998" cy="810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/>
                  <a:cs typeface="Arial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Arial"/>
                </a:rPr>
                <a:t>Отражение нового плана и схемы движения по маршрутам 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</a:endParaRPr>
            </a:p>
          </p:txBody>
        </p:sp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B4E3B733-442E-F049-B52F-756F4F05F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386" y="2865038"/>
              <a:ext cx="568125" cy="56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859B8140-FB88-683C-8516-3C8099F6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386" y="3638524"/>
              <a:ext cx="568125" cy="57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7">
              <a:extLst>
                <a:ext uri="{FF2B5EF4-FFF2-40B4-BE49-F238E27FC236}">
                  <a16:creationId xmlns:a16="http://schemas.microsoft.com/office/drawing/2014/main" id="{4B27728C-FA32-6332-BB81-C41AA20BE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133" y="4688066"/>
              <a:ext cx="250630" cy="248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781EC794-8716-C92F-ED4D-343D15C4F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761" y="3818712"/>
              <a:ext cx="213374" cy="213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394A0646-B3CC-F3D6-5E55-8EB110144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386" y="5423401"/>
              <a:ext cx="568125" cy="57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" name="Соединитель: изогнутый 29">
              <a:extLst>
                <a:ext uri="{FF2B5EF4-FFF2-40B4-BE49-F238E27FC236}">
                  <a16:creationId xmlns:a16="http://schemas.microsoft.com/office/drawing/2014/main" id="{13721BF3-FCDF-DFCE-F76A-FCCFFDBA0DB6}"/>
                </a:ext>
              </a:extLst>
            </p:cNvPr>
            <p:cNvCxnSpPr>
              <a:cxnSpLocks/>
              <a:stCxn id="24" idx="3"/>
              <a:endCxn id="25" idx="3"/>
            </p:cNvCxnSpPr>
            <p:nvPr/>
          </p:nvCxnSpPr>
          <p:spPr>
            <a:xfrm>
              <a:off x="3532203" y="1802809"/>
              <a:ext cx="345166" cy="655369"/>
            </a:xfrm>
            <a:prstGeom prst="curvedConnector3">
              <a:avLst>
                <a:gd name="adj1" fmla="val 166229"/>
              </a:avLst>
            </a:prstGeom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Соединитель: изогнутый 112">
              <a:extLst>
                <a:ext uri="{FF2B5EF4-FFF2-40B4-BE49-F238E27FC236}">
                  <a16:creationId xmlns:a16="http://schemas.microsoft.com/office/drawing/2014/main" id="{C4DB9631-ED85-1B4A-70EC-9172F73DE332}"/>
                </a:ext>
              </a:extLst>
            </p:cNvPr>
            <p:cNvCxnSpPr>
              <a:cxnSpLocks/>
              <a:stCxn id="23" idx="1"/>
              <a:endCxn id="31" idx="1"/>
            </p:cNvCxnSpPr>
            <p:nvPr/>
          </p:nvCxnSpPr>
          <p:spPr>
            <a:xfrm rot="10800000" flipV="1">
              <a:off x="1524386" y="2522262"/>
              <a:ext cx="12700" cy="626838"/>
            </a:xfrm>
            <a:prstGeom prst="curvedConnector3">
              <a:avLst>
                <a:gd name="adj1" fmla="val 1533331"/>
              </a:avLst>
            </a:prstGeom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Соединитель: изогнутый 115">
              <a:extLst>
                <a:ext uri="{FF2B5EF4-FFF2-40B4-BE49-F238E27FC236}">
                  <a16:creationId xmlns:a16="http://schemas.microsoft.com/office/drawing/2014/main" id="{D5A4DC0C-4AFA-F68F-15FC-5280A7E28BA0}"/>
                </a:ext>
              </a:extLst>
            </p:cNvPr>
            <p:cNvCxnSpPr>
              <a:cxnSpLocks/>
              <a:stCxn id="27" idx="3"/>
              <a:endCxn id="28" idx="3"/>
            </p:cNvCxnSpPr>
            <p:nvPr/>
          </p:nvCxnSpPr>
          <p:spPr>
            <a:xfrm flipH="1">
              <a:off x="3877369" y="3130975"/>
              <a:ext cx="283724" cy="699859"/>
            </a:xfrm>
            <a:prstGeom prst="curvedConnector3">
              <a:avLst>
                <a:gd name="adj1" fmla="val -80571"/>
              </a:avLst>
            </a:prstGeom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Соединитель: изогнутый 121">
              <a:extLst>
                <a:ext uri="{FF2B5EF4-FFF2-40B4-BE49-F238E27FC236}">
                  <a16:creationId xmlns:a16="http://schemas.microsoft.com/office/drawing/2014/main" id="{E59F4DCB-E19B-816D-CB3B-706B124A30FF}"/>
                </a:ext>
              </a:extLst>
            </p:cNvPr>
            <p:cNvCxnSpPr>
              <a:cxnSpLocks/>
              <a:stCxn id="32" idx="1"/>
              <a:endCxn id="21" idx="1"/>
            </p:cNvCxnSpPr>
            <p:nvPr/>
          </p:nvCxnSpPr>
          <p:spPr>
            <a:xfrm rot="10800000" flipV="1">
              <a:off x="1521574" y="3925398"/>
              <a:ext cx="2813" cy="886753"/>
            </a:xfrm>
            <a:prstGeom prst="curvedConnector3">
              <a:avLst>
                <a:gd name="adj1" fmla="val 8226555"/>
              </a:avLst>
            </a:prstGeom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Соединитель: изогнутый 125">
              <a:extLst>
                <a:ext uri="{FF2B5EF4-FFF2-40B4-BE49-F238E27FC236}">
                  <a16:creationId xmlns:a16="http://schemas.microsoft.com/office/drawing/2014/main" id="{C10D1786-6DA9-8004-F612-4A50E7685145}"/>
                </a:ext>
              </a:extLst>
            </p:cNvPr>
            <p:cNvCxnSpPr>
              <a:cxnSpLocks/>
              <a:stCxn id="29" idx="3"/>
              <a:endCxn id="30" idx="3"/>
            </p:cNvCxnSpPr>
            <p:nvPr/>
          </p:nvCxnSpPr>
          <p:spPr>
            <a:xfrm flipH="1">
              <a:off x="3532203" y="4758415"/>
              <a:ext cx="628890" cy="972552"/>
            </a:xfrm>
            <a:prstGeom prst="curvedConnector3">
              <a:avLst>
                <a:gd name="adj1" fmla="val -36350"/>
              </a:avLst>
            </a:prstGeom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Овал 113">
              <a:extLst>
                <a:ext uri="{FF2B5EF4-FFF2-40B4-BE49-F238E27FC236}">
                  <a16:creationId xmlns:a16="http://schemas.microsoft.com/office/drawing/2014/main" id="{D13DB8E8-FEDC-665E-3BD8-2F12A8CC2AF5}"/>
                </a:ext>
              </a:extLst>
            </p:cNvPr>
            <p:cNvSpPr/>
            <p:nvPr/>
          </p:nvSpPr>
          <p:spPr>
            <a:xfrm>
              <a:off x="3939484" y="1952483"/>
              <a:ext cx="250724" cy="252000"/>
            </a:xfrm>
            <a:prstGeom prst="ellipse">
              <a:avLst/>
            </a:prstGeom>
            <a:solidFill>
              <a:srgbClr val="F37022"/>
            </a:solidFill>
            <a:ln>
              <a:solidFill>
                <a:srgbClr val="2C569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3" name="Овал 134">
              <a:extLst>
                <a:ext uri="{FF2B5EF4-FFF2-40B4-BE49-F238E27FC236}">
                  <a16:creationId xmlns:a16="http://schemas.microsoft.com/office/drawing/2014/main" id="{A4430C16-9AC3-0EF4-58E7-36EB1A53E109}"/>
                </a:ext>
              </a:extLst>
            </p:cNvPr>
            <p:cNvSpPr/>
            <p:nvPr/>
          </p:nvSpPr>
          <p:spPr>
            <a:xfrm>
              <a:off x="1222074" y="2672970"/>
              <a:ext cx="250724" cy="252000"/>
            </a:xfrm>
            <a:prstGeom prst="ellipse">
              <a:avLst/>
            </a:prstGeom>
            <a:solidFill>
              <a:srgbClr val="F37022"/>
            </a:solidFill>
            <a:ln>
              <a:solidFill>
                <a:srgbClr val="2C569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4" name="Овал 135">
              <a:extLst>
                <a:ext uri="{FF2B5EF4-FFF2-40B4-BE49-F238E27FC236}">
                  <a16:creationId xmlns:a16="http://schemas.microsoft.com/office/drawing/2014/main" id="{6DC7D40E-9054-C8DC-3735-CCB2790429A7}"/>
                </a:ext>
              </a:extLst>
            </p:cNvPr>
            <p:cNvSpPr/>
            <p:nvPr/>
          </p:nvSpPr>
          <p:spPr>
            <a:xfrm>
              <a:off x="4247150" y="3354070"/>
              <a:ext cx="250724" cy="252000"/>
            </a:xfrm>
            <a:prstGeom prst="ellipse">
              <a:avLst/>
            </a:prstGeom>
            <a:solidFill>
              <a:srgbClr val="F37022"/>
            </a:solidFill>
            <a:ln>
              <a:solidFill>
                <a:srgbClr val="2C569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5" name="Овал 136">
              <a:extLst>
                <a:ext uri="{FF2B5EF4-FFF2-40B4-BE49-F238E27FC236}">
                  <a16:creationId xmlns:a16="http://schemas.microsoft.com/office/drawing/2014/main" id="{62D1CFAC-CFC7-723E-1D43-94F8951F0741}"/>
                </a:ext>
              </a:extLst>
            </p:cNvPr>
            <p:cNvSpPr/>
            <p:nvPr/>
          </p:nvSpPr>
          <p:spPr>
            <a:xfrm>
              <a:off x="1171168" y="4241657"/>
              <a:ext cx="250724" cy="252000"/>
            </a:xfrm>
            <a:prstGeom prst="ellipse">
              <a:avLst/>
            </a:prstGeom>
            <a:solidFill>
              <a:srgbClr val="F37022"/>
            </a:solidFill>
            <a:ln>
              <a:solidFill>
                <a:srgbClr val="2C569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6" name="Овал 137">
              <a:extLst>
                <a:ext uri="{FF2B5EF4-FFF2-40B4-BE49-F238E27FC236}">
                  <a16:creationId xmlns:a16="http://schemas.microsoft.com/office/drawing/2014/main" id="{C75C0977-B85E-A258-7677-4BEC9CD22682}"/>
                </a:ext>
              </a:extLst>
            </p:cNvPr>
            <p:cNvSpPr/>
            <p:nvPr/>
          </p:nvSpPr>
          <p:spPr>
            <a:xfrm>
              <a:off x="4258642" y="5072274"/>
              <a:ext cx="250724" cy="252000"/>
            </a:xfrm>
            <a:prstGeom prst="ellipse">
              <a:avLst/>
            </a:prstGeom>
            <a:solidFill>
              <a:srgbClr val="F37022"/>
            </a:solidFill>
            <a:ln>
              <a:solidFill>
                <a:srgbClr val="2C569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7" name="Овал 138">
              <a:extLst>
                <a:ext uri="{FF2B5EF4-FFF2-40B4-BE49-F238E27FC236}">
                  <a16:creationId xmlns:a16="http://schemas.microsoft.com/office/drawing/2014/main" id="{F23F1666-950A-E628-17C3-760AD4D4FB2D}"/>
                </a:ext>
              </a:extLst>
            </p:cNvPr>
            <p:cNvSpPr/>
            <p:nvPr/>
          </p:nvSpPr>
          <p:spPr>
            <a:xfrm>
              <a:off x="1060193" y="1713951"/>
              <a:ext cx="250724" cy="252000"/>
            </a:xfrm>
            <a:prstGeom prst="ellipse">
              <a:avLst/>
            </a:prstGeom>
            <a:solidFill>
              <a:srgbClr val="F37022"/>
            </a:solidFill>
            <a:ln>
              <a:solidFill>
                <a:srgbClr val="2C569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cxnSp>
          <p:nvCxnSpPr>
            <p:cNvPr id="48" name="Соединитель: изогнутый 139">
              <a:extLst>
                <a:ext uri="{FF2B5EF4-FFF2-40B4-BE49-F238E27FC236}">
                  <a16:creationId xmlns:a16="http://schemas.microsoft.com/office/drawing/2014/main" id="{41B390B1-076D-FEF5-2D2B-CB6D8A724433}"/>
                </a:ext>
              </a:extLst>
            </p:cNvPr>
            <p:cNvCxnSpPr>
              <a:cxnSpLocks/>
              <a:stCxn id="47" idx="6"/>
            </p:cNvCxnSpPr>
            <p:nvPr/>
          </p:nvCxnSpPr>
          <p:spPr>
            <a:xfrm>
              <a:off x="1310917" y="1839951"/>
              <a:ext cx="351007" cy="9188"/>
            </a:xfrm>
            <a:prstGeom prst="curvedConnector3">
              <a:avLst>
                <a:gd name="adj1" fmla="val 50000"/>
              </a:avLst>
            </a:prstGeom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09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4E7AB-F77F-9C3E-30D8-87D4A5A99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2225" y="333108"/>
            <a:ext cx="10434252" cy="742315"/>
          </a:xfrm>
        </p:spPr>
        <p:txBody>
          <a:bodyPr>
            <a:normAutofit/>
          </a:bodyPr>
          <a:lstStyle/>
          <a:p>
            <a:r>
              <a:rPr lang="ru-RU" sz="2800" dirty="0">
                <a:cs typeface="Arial" panose="020B0604020202020204" pitchFamily="34" charset="0"/>
              </a:rPr>
              <a:t>Отслеживание совков с металлоломом</a:t>
            </a:r>
            <a:endParaRPr lang="ru-RU" sz="2600" dirty="0"/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D86A22E3-4707-A1AB-B1AD-301FCDCFD18D}"/>
              </a:ext>
            </a:extLst>
          </p:cNvPr>
          <p:cNvSpPr/>
          <p:nvPr/>
        </p:nvSpPr>
        <p:spPr>
          <a:xfrm>
            <a:off x="262239" y="1101883"/>
            <a:ext cx="2481022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ИНДУСТРИЯ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5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МЕТАЛЛУРГИЯ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4" name="Rectangle 138">
            <a:extLst>
              <a:ext uri="{FF2B5EF4-FFF2-40B4-BE49-F238E27FC236}">
                <a16:creationId xmlns:a16="http://schemas.microsoft.com/office/drawing/2014/main" id="{F71EE426-107C-1857-566B-3A27B07BB8B7}"/>
              </a:ext>
            </a:extLst>
          </p:cNvPr>
          <p:cNvSpPr/>
          <p:nvPr/>
        </p:nvSpPr>
        <p:spPr>
          <a:xfrm>
            <a:off x="9834787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СТрана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kumimoji="0" lang="ru-RU" sz="1000" b="1" i="0" u="none" strike="noStrike" kern="0" cap="all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РФ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" name="Rectangle 112">
            <a:extLst>
              <a:ext uri="{FF2B5EF4-FFF2-40B4-BE49-F238E27FC236}">
                <a16:creationId xmlns:a16="http://schemas.microsoft.com/office/drawing/2014/main" id="{E436BC14-8D59-BD65-794C-925A85ECEF93}"/>
              </a:ext>
            </a:extLst>
          </p:cNvPr>
          <p:cNvSpPr/>
          <p:nvPr/>
        </p:nvSpPr>
        <p:spPr>
          <a:xfrm>
            <a:off x="7524023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СТАДИЯ</a:t>
            </a:r>
            <a:b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F3702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эксплуатация</a:t>
            </a:r>
          </a:p>
        </p:txBody>
      </p:sp>
      <p:grpSp>
        <p:nvGrpSpPr>
          <p:cNvPr id="6" name="Group 140">
            <a:extLst>
              <a:ext uri="{FF2B5EF4-FFF2-40B4-BE49-F238E27FC236}">
                <a16:creationId xmlns:a16="http://schemas.microsoft.com/office/drawing/2014/main" id="{1F0A2741-7B18-F618-D8C0-9760CFA07E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265" y="1370739"/>
            <a:ext cx="349948" cy="349423"/>
            <a:chOff x="1369" y="3008"/>
            <a:chExt cx="435" cy="408"/>
          </a:xfrm>
          <a:solidFill>
            <a:srgbClr val="D7582A"/>
          </a:solidFill>
        </p:grpSpPr>
        <p:sp>
          <p:nvSpPr>
            <p:cNvPr id="7" name="Freeform 141">
              <a:extLst>
                <a:ext uri="{FF2B5EF4-FFF2-40B4-BE49-F238E27FC236}">
                  <a16:creationId xmlns:a16="http://schemas.microsoft.com/office/drawing/2014/main" id="{80E6D4E4-735A-C637-8547-594C5D3FF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" y="3008"/>
              <a:ext cx="435" cy="408"/>
            </a:xfrm>
            <a:custGeom>
              <a:avLst/>
              <a:gdLst>
                <a:gd name="T0" fmla="*/ 291 w 294"/>
                <a:gd name="T1" fmla="*/ 103 h 276"/>
                <a:gd name="T2" fmla="*/ 285 w 294"/>
                <a:gd name="T3" fmla="*/ 103 h 276"/>
                <a:gd name="T4" fmla="*/ 221 w 294"/>
                <a:gd name="T5" fmla="*/ 141 h 276"/>
                <a:gd name="T6" fmla="*/ 221 w 294"/>
                <a:gd name="T7" fmla="*/ 109 h 276"/>
                <a:gd name="T8" fmla="*/ 218 w 294"/>
                <a:gd name="T9" fmla="*/ 103 h 276"/>
                <a:gd name="T10" fmla="*/ 212 w 294"/>
                <a:gd name="T11" fmla="*/ 104 h 276"/>
                <a:gd name="T12" fmla="*/ 148 w 294"/>
                <a:gd name="T13" fmla="*/ 145 h 276"/>
                <a:gd name="T14" fmla="*/ 148 w 294"/>
                <a:gd name="T15" fmla="*/ 109 h 276"/>
                <a:gd name="T16" fmla="*/ 145 w 294"/>
                <a:gd name="T17" fmla="*/ 103 h 276"/>
                <a:gd name="T18" fmla="*/ 139 w 294"/>
                <a:gd name="T19" fmla="*/ 104 h 276"/>
                <a:gd name="T20" fmla="*/ 75 w 294"/>
                <a:gd name="T21" fmla="*/ 144 h 276"/>
                <a:gd name="T22" fmla="*/ 70 w 294"/>
                <a:gd name="T23" fmla="*/ 6 h 276"/>
                <a:gd name="T24" fmla="*/ 65 w 294"/>
                <a:gd name="T25" fmla="*/ 0 h 276"/>
                <a:gd name="T26" fmla="*/ 15 w 294"/>
                <a:gd name="T27" fmla="*/ 0 h 276"/>
                <a:gd name="T28" fmla="*/ 9 w 294"/>
                <a:gd name="T29" fmla="*/ 6 h 276"/>
                <a:gd name="T30" fmla="*/ 0 w 294"/>
                <a:gd name="T31" fmla="*/ 270 h 276"/>
                <a:gd name="T32" fmla="*/ 1 w 294"/>
                <a:gd name="T33" fmla="*/ 275 h 276"/>
                <a:gd name="T34" fmla="*/ 6 w 294"/>
                <a:gd name="T35" fmla="*/ 276 h 276"/>
                <a:gd name="T36" fmla="*/ 74 w 294"/>
                <a:gd name="T37" fmla="*/ 276 h 276"/>
                <a:gd name="T38" fmla="*/ 74 w 294"/>
                <a:gd name="T39" fmla="*/ 276 h 276"/>
                <a:gd name="T40" fmla="*/ 74 w 294"/>
                <a:gd name="T41" fmla="*/ 276 h 276"/>
                <a:gd name="T42" fmla="*/ 288 w 294"/>
                <a:gd name="T43" fmla="*/ 276 h 276"/>
                <a:gd name="T44" fmla="*/ 294 w 294"/>
                <a:gd name="T45" fmla="*/ 271 h 276"/>
                <a:gd name="T46" fmla="*/ 294 w 294"/>
                <a:gd name="T47" fmla="*/ 109 h 276"/>
                <a:gd name="T48" fmla="*/ 291 w 294"/>
                <a:gd name="T49" fmla="*/ 103 h 276"/>
                <a:gd name="T50" fmla="*/ 59 w 294"/>
                <a:gd name="T51" fmla="*/ 12 h 276"/>
                <a:gd name="T52" fmla="*/ 61 w 294"/>
                <a:gd name="T53" fmla="*/ 70 h 276"/>
                <a:gd name="T54" fmla="*/ 18 w 294"/>
                <a:gd name="T55" fmla="*/ 70 h 276"/>
                <a:gd name="T56" fmla="*/ 20 w 294"/>
                <a:gd name="T57" fmla="*/ 12 h 276"/>
                <a:gd name="T58" fmla="*/ 59 w 294"/>
                <a:gd name="T59" fmla="*/ 12 h 276"/>
                <a:gd name="T60" fmla="*/ 12 w 294"/>
                <a:gd name="T61" fmla="*/ 265 h 276"/>
                <a:gd name="T62" fmla="*/ 18 w 294"/>
                <a:gd name="T63" fmla="*/ 82 h 276"/>
                <a:gd name="T64" fmla="*/ 61 w 294"/>
                <a:gd name="T65" fmla="*/ 82 h 276"/>
                <a:gd name="T66" fmla="*/ 68 w 294"/>
                <a:gd name="T67" fmla="*/ 265 h 276"/>
                <a:gd name="T68" fmla="*/ 12 w 294"/>
                <a:gd name="T69" fmla="*/ 265 h 276"/>
                <a:gd name="T70" fmla="*/ 76 w 294"/>
                <a:gd name="T71" fmla="*/ 158 h 276"/>
                <a:gd name="T72" fmla="*/ 136 w 294"/>
                <a:gd name="T73" fmla="*/ 119 h 276"/>
                <a:gd name="T74" fmla="*/ 136 w 294"/>
                <a:gd name="T75" fmla="*/ 155 h 276"/>
                <a:gd name="T76" fmla="*/ 136 w 294"/>
                <a:gd name="T77" fmla="*/ 265 h 276"/>
                <a:gd name="T78" fmla="*/ 79 w 294"/>
                <a:gd name="T79" fmla="*/ 265 h 276"/>
                <a:gd name="T80" fmla="*/ 76 w 294"/>
                <a:gd name="T81" fmla="*/ 158 h 276"/>
                <a:gd name="T82" fmla="*/ 209 w 294"/>
                <a:gd name="T83" fmla="*/ 265 h 276"/>
                <a:gd name="T84" fmla="*/ 148 w 294"/>
                <a:gd name="T85" fmla="*/ 265 h 276"/>
                <a:gd name="T86" fmla="*/ 148 w 294"/>
                <a:gd name="T87" fmla="*/ 159 h 276"/>
                <a:gd name="T88" fmla="*/ 209 w 294"/>
                <a:gd name="T89" fmla="*/ 119 h 276"/>
                <a:gd name="T90" fmla="*/ 209 w 294"/>
                <a:gd name="T91" fmla="*/ 151 h 276"/>
                <a:gd name="T92" fmla="*/ 209 w 294"/>
                <a:gd name="T93" fmla="*/ 155 h 276"/>
                <a:gd name="T94" fmla="*/ 209 w 294"/>
                <a:gd name="T95" fmla="*/ 265 h 276"/>
                <a:gd name="T96" fmla="*/ 282 w 294"/>
                <a:gd name="T97" fmla="*/ 265 h 276"/>
                <a:gd name="T98" fmla="*/ 221 w 294"/>
                <a:gd name="T99" fmla="*/ 265 h 276"/>
                <a:gd name="T100" fmla="*/ 221 w 294"/>
                <a:gd name="T101" fmla="*/ 155 h 276"/>
                <a:gd name="T102" fmla="*/ 221 w 294"/>
                <a:gd name="T103" fmla="*/ 154 h 276"/>
                <a:gd name="T104" fmla="*/ 282 w 294"/>
                <a:gd name="T105" fmla="*/ 119 h 276"/>
                <a:gd name="T106" fmla="*/ 282 w 294"/>
                <a:gd name="T107" fmla="*/ 26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4" h="276">
                  <a:moveTo>
                    <a:pt x="291" y="103"/>
                  </a:moveTo>
                  <a:cubicBezTo>
                    <a:pt x="289" y="102"/>
                    <a:pt x="287" y="102"/>
                    <a:pt x="285" y="103"/>
                  </a:cubicBezTo>
                  <a:cubicBezTo>
                    <a:pt x="221" y="141"/>
                    <a:pt x="221" y="141"/>
                    <a:pt x="221" y="141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06"/>
                    <a:pt x="220" y="104"/>
                    <a:pt x="218" y="103"/>
                  </a:cubicBezTo>
                  <a:cubicBezTo>
                    <a:pt x="216" y="102"/>
                    <a:pt x="214" y="102"/>
                    <a:pt x="212" y="10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6"/>
                    <a:pt x="146" y="104"/>
                    <a:pt x="145" y="103"/>
                  </a:cubicBezTo>
                  <a:cubicBezTo>
                    <a:pt x="143" y="102"/>
                    <a:pt x="140" y="102"/>
                    <a:pt x="139" y="10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8" y="0"/>
                    <a:pt x="6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9" y="3"/>
                    <a:pt x="9" y="6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2"/>
                    <a:pt x="0" y="274"/>
                    <a:pt x="1" y="275"/>
                  </a:cubicBezTo>
                  <a:cubicBezTo>
                    <a:pt x="2" y="276"/>
                    <a:pt x="4" y="276"/>
                    <a:pt x="6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288" y="276"/>
                    <a:pt x="288" y="276"/>
                    <a:pt x="288" y="276"/>
                  </a:cubicBezTo>
                  <a:cubicBezTo>
                    <a:pt x="291" y="276"/>
                    <a:pt x="294" y="274"/>
                    <a:pt x="294" y="271"/>
                  </a:cubicBezTo>
                  <a:cubicBezTo>
                    <a:pt x="294" y="109"/>
                    <a:pt x="294" y="109"/>
                    <a:pt x="294" y="109"/>
                  </a:cubicBezTo>
                  <a:cubicBezTo>
                    <a:pt x="294" y="106"/>
                    <a:pt x="292" y="104"/>
                    <a:pt x="291" y="103"/>
                  </a:cubicBezTo>
                  <a:close/>
                  <a:moveTo>
                    <a:pt x="59" y="12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59" y="12"/>
                  </a:lnTo>
                  <a:close/>
                  <a:moveTo>
                    <a:pt x="12" y="265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8" y="265"/>
                    <a:pt x="68" y="265"/>
                    <a:pt x="68" y="265"/>
                  </a:cubicBezTo>
                  <a:lnTo>
                    <a:pt x="12" y="265"/>
                  </a:lnTo>
                  <a:close/>
                  <a:moveTo>
                    <a:pt x="76" y="158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79" y="265"/>
                    <a:pt x="79" y="265"/>
                    <a:pt x="79" y="265"/>
                  </a:cubicBezTo>
                  <a:lnTo>
                    <a:pt x="76" y="158"/>
                  </a:lnTo>
                  <a:close/>
                  <a:moveTo>
                    <a:pt x="209" y="265"/>
                  </a:moveTo>
                  <a:cubicBezTo>
                    <a:pt x="148" y="265"/>
                    <a:pt x="148" y="265"/>
                    <a:pt x="148" y="265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55"/>
                    <a:pt x="209" y="155"/>
                    <a:pt x="209" y="155"/>
                  </a:cubicBezTo>
                  <a:lnTo>
                    <a:pt x="209" y="265"/>
                  </a:lnTo>
                  <a:close/>
                  <a:moveTo>
                    <a:pt x="282" y="265"/>
                  </a:moveTo>
                  <a:cubicBezTo>
                    <a:pt x="221" y="265"/>
                    <a:pt x="221" y="265"/>
                    <a:pt x="221" y="265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82" y="119"/>
                    <a:pt x="282" y="119"/>
                    <a:pt x="282" y="119"/>
                  </a:cubicBezTo>
                  <a:lnTo>
                    <a:pt x="282" y="2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" name="Freeform 142">
              <a:extLst>
                <a:ext uri="{FF2B5EF4-FFF2-40B4-BE49-F238E27FC236}">
                  <a16:creationId xmlns:a16="http://schemas.microsoft.com/office/drawing/2014/main" id="{CE14BCF3-FFD6-26D1-5BE0-89D7554B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61"/>
              <a:ext cx="36" cy="18"/>
            </a:xfrm>
            <a:custGeom>
              <a:avLst/>
              <a:gdLst>
                <a:gd name="T0" fmla="*/ 18 w 24"/>
                <a:gd name="T1" fmla="*/ 0 h 12"/>
                <a:gd name="T2" fmla="*/ 6 w 24"/>
                <a:gd name="T3" fmla="*/ 0 h 12"/>
                <a:gd name="T4" fmla="*/ 0 w 24"/>
                <a:gd name="T5" fmla="*/ 6 h 12"/>
                <a:gd name="T6" fmla="*/ 6 w 24"/>
                <a:gd name="T7" fmla="*/ 12 h 12"/>
                <a:gd name="T8" fmla="*/ 18 w 24"/>
                <a:gd name="T9" fmla="*/ 12 h 12"/>
                <a:gd name="T10" fmla="*/ 24 w 24"/>
                <a:gd name="T11" fmla="*/ 6 h 12"/>
                <a:gd name="T12" fmla="*/ 18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" name="Freeform 143">
              <a:extLst>
                <a:ext uri="{FF2B5EF4-FFF2-40B4-BE49-F238E27FC236}">
                  <a16:creationId xmlns:a16="http://schemas.microsoft.com/office/drawing/2014/main" id="{50FEACA0-BE0F-0DBC-3234-D26E6F0A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261"/>
              <a:ext cx="34" cy="18"/>
            </a:xfrm>
            <a:custGeom>
              <a:avLst/>
              <a:gdLst>
                <a:gd name="T0" fmla="*/ 17 w 23"/>
                <a:gd name="T1" fmla="*/ 0 h 12"/>
                <a:gd name="T2" fmla="*/ 5 w 23"/>
                <a:gd name="T3" fmla="*/ 0 h 12"/>
                <a:gd name="T4" fmla="*/ 0 w 23"/>
                <a:gd name="T5" fmla="*/ 6 h 12"/>
                <a:gd name="T6" fmla="*/ 5 w 23"/>
                <a:gd name="T7" fmla="*/ 12 h 12"/>
                <a:gd name="T8" fmla="*/ 17 w 23"/>
                <a:gd name="T9" fmla="*/ 12 h 12"/>
                <a:gd name="T10" fmla="*/ 23 w 23"/>
                <a:gd name="T11" fmla="*/ 6 h 12"/>
                <a:gd name="T12" fmla="*/ 17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12"/>
                    <a:pt x="23" y="9"/>
                    <a:pt x="23" y="6"/>
                  </a:cubicBezTo>
                  <a:cubicBezTo>
                    <a:pt x="23" y="3"/>
                    <a:pt x="2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" name="Freeform 144">
              <a:extLst>
                <a:ext uri="{FF2B5EF4-FFF2-40B4-BE49-F238E27FC236}">
                  <a16:creationId xmlns:a16="http://schemas.microsoft.com/office/drawing/2014/main" id="{1395859D-D706-8A8D-2BED-CE0CC731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3261"/>
              <a:ext cx="35" cy="18"/>
            </a:xfrm>
            <a:custGeom>
              <a:avLst/>
              <a:gdLst>
                <a:gd name="T0" fmla="*/ 6 w 24"/>
                <a:gd name="T1" fmla="*/ 12 h 12"/>
                <a:gd name="T2" fmla="*/ 18 w 24"/>
                <a:gd name="T3" fmla="*/ 12 h 12"/>
                <a:gd name="T4" fmla="*/ 24 w 24"/>
                <a:gd name="T5" fmla="*/ 6 h 12"/>
                <a:gd name="T6" fmla="*/ 18 w 24"/>
                <a:gd name="T7" fmla="*/ 0 h 12"/>
                <a:gd name="T8" fmla="*/ 6 w 24"/>
                <a:gd name="T9" fmla="*/ 0 h 12"/>
                <a:gd name="T10" fmla="*/ 0 w 24"/>
                <a:gd name="T11" fmla="*/ 6 h 12"/>
                <a:gd name="T12" fmla="*/ 6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3"/>
                    <a:pt x="21" y="0"/>
                    <a:pt x="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78">
            <a:extLst>
              <a:ext uri="{FF2B5EF4-FFF2-40B4-BE49-F238E27FC236}">
                <a16:creationId xmlns:a16="http://schemas.microsoft.com/office/drawing/2014/main" id="{1018F18C-F82A-47DF-A0D7-BD3563FF4DAE}"/>
              </a:ext>
            </a:extLst>
          </p:cNvPr>
          <p:cNvSpPr/>
          <p:nvPr/>
        </p:nvSpPr>
        <p:spPr>
          <a:xfrm>
            <a:off x="2850138" y="1091381"/>
            <a:ext cx="2210110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ПРИМЕНЕНИЕ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0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оптимизация технологических процессов</a:t>
            </a:r>
            <a:endParaRPr kumimoji="0" lang="is-IS" sz="105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AB4457DF-6CE1-4BA5-770E-7F10F40935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88063" y="1378250"/>
            <a:ext cx="384455" cy="305038"/>
            <a:chOff x="4478" y="483"/>
            <a:chExt cx="426" cy="338"/>
          </a:xfrm>
          <a:solidFill>
            <a:schemeClr val="tx1"/>
          </a:solidFill>
        </p:grpSpPr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50AC6E44-353F-BE53-0069-189C83C33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" y="483"/>
              <a:ext cx="426" cy="338"/>
            </a:xfrm>
            <a:custGeom>
              <a:avLst/>
              <a:gdLst>
                <a:gd name="T0" fmla="*/ 258 w 288"/>
                <a:gd name="T1" fmla="*/ 228 h 228"/>
                <a:gd name="T2" fmla="*/ 30 w 288"/>
                <a:gd name="T3" fmla="*/ 228 h 228"/>
                <a:gd name="T4" fmla="*/ 0 w 288"/>
                <a:gd name="T5" fmla="*/ 198 h 228"/>
                <a:gd name="T6" fmla="*/ 0 w 288"/>
                <a:gd name="T7" fmla="*/ 30 h 228"/>
                <a:gd name="T8" fmla="*/ 30 w 288"/>
                <a:gd name="T9" fmla="*/ 0 h 228"/>
                <a:gd name="T10" fmla="*/ 258 w 288"/>
                <a:gd name="T11" fmla="*/ 0 h 228"/>
                <a:gd name="T12" fmla="*/ 288 w 288"/>
                <a:gd name="T13" fmla="*/ 30 h 228"/>
                <a:gd name="T14" fmla="*/ 288 w 288"/>
                <a:gd name="T15" fmla="*/ 198 h 228"/>
                <a:gd name="T16" fmla="*/ 258 w 288"/>
                <a:gd name="T17" fmla="*/ 228 h 228"/>
                <a:gd name="T18" fmla="*/ 30 w 288"/>
                <a:gd name="T19" fmla="*/ 12 h 228"/>
                <a:gd name="T20" fmla="*/ 12 w 288"/>
                <a:gd name="T21" fmla="*/ 30 h 228"/>
                <a:gd name="T22" fmla="*/ 12 w 288"/>
                <a:gd name="T23" fmla="*/ 198 h 228"/>
                <a:gd name="T24" fmla="*/ 30 w 288"/>
                <a:gd name="T25" fmla="*/ 216 h 228"/>
                <a:gd name="T26" fmla="*/ 258 w 288"/>
                <a:gd name="T27" fmla="*/ 216 h 228"/>
                <a:gd name="T28" fmla="*/ 276 w 288"/>
                <a:gd name="T29" fmla="*/ 198 h 228"/>
                <a:gd name="T30" fmla="*/ 276 w 288"/>
                <a:gd name="T31" fmla="*/ 30 h 228"/>
                <a:gd name="T32" fmla="*/ 258 w 288"/>
                <a:gd name="T33" fmla="*/ 12 h 228"/>
                <a:gd name="T34" fmla="*/ 30 w 288"/>
                <a:gd name="T35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28">
                  <a:moveTo>
                    <a:pt x="258" y="228"/>
                  </a:moveTo>
                  <a:cubicBezTo>
                    <a:pt x="30" y="228"/>
                    <a:pt x="30" y="228"/>
                    <a:pt x="30" y="228"/>
                  </a:cubicBezTo>
                  <a:cubicBezTo>
                    <a:pt x="13" y="228"/>
                    <a:pt x="0" y="214"/>
                    <a:pt x="0" y="19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74" y="0"/>
                    <a:pt x="288" y="13"/>
                    <a:pt x="288" y="30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14"/>
                    <a:pt x="274" y="228"/>
                    <a:pt x="258" y="228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12" y="208"/>
                    <a:pt x="20" y="216"/>
                    <a:pt x="30" y="216"/>
                  </a:cubicBezTo>
                  <a:cubicBezTo>
                    <a:pt x="258" y="216"/>
                    <a:pt x="258" y="216"/>
                    <a:pt x="258" y="216"/>
                  </a:cubicBezTo>
                  <a:cubicBezTo>
                    <a:pt x="268" y="216"/>
                    <a:pt x="276" y="208"/>
                    <a:pt x="276" y="198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0"/>
                    <a:pt x="268" y="12"/>
                    <a:pt x="258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326AEF51-7F79-130C-6E76-C254E908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572"/>
              <a:ext cx="42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2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4" name="Oval 38">
              <a:extLst>
                <a:ext uri="{FF2B5EF4-FFF2-40B4-BE49-F238E27FC236}">
                  <a16:creationId xmlns:a16="http://schemas.microsoft.com/office/drawing/2014/main" id="{094E6A0A-F6A7-4353-6F9F-FB1E0CCE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54" name="Oval 39">
              <a:extLst>
                <a:ext uri="{FF2B5EF4-FFF2-40B4-BE49-F238E27FC236}">
                  <a16:creationId xmlns:a16="http://schemas.microsoft.com/office/drawing/2014/main" id="{16151E3E-5A9A-066B-ADB7-C134A7F2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519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62" name="Oval 40">
              <a:extLst>
                <a:ext uri="{FF2B5EF4-FFF2-40B4-BE49-F238E27FC236}">
                  <a16:creationId xmlns:a16="http://schemas.microsoft.com/office/drawing/2014/main" id="{491E6F7D-6B59-5ED5-F373-9FBB5668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519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D3C32596-1DAB-3D4E-5FFD-B89C0507B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77AEEDE3-ED42-6BA9-7672-1D80E43B2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C2D09802-78A0-9F56-AA5E-6C7A39212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FE2AA2DC-B3CA-F68C-028E-68541D76B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8611E5D8-791B-29AB-742E-3F4A09F69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62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714AD6DC-2383-F639-5EF4-4F49F3CAA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71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82" name="Rectangle 92">
            <a:extLst>
              <a:ext uri="{FF2B5EF4-FFF2-40B4-BE49-F238E27FC236}">
                <a16:creationId xmlns:a16="http://schemas.microsoft.com/office/drawing/2014/main" id="{4C375FBB-4B44-7899-9B27-C65FBADE1CE2}"/>
              </a:ext>
            </a:extLst>
          </p:cNvPr>
          <p:cNvSpPr/>
          <p:nvPr/>
        </p:nvSpPr>
        <p:spPr>
          <a:xfrm>
            <a:off x="5160902" y="1091381"/>
            <a:ext cx="2262467" cy="96962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8000" tIns="72000" rIns="72000" bIns="72000" rtlCol="0" anchor="ctr"/>
          <a:lstStyle/>
          <a:p>
            <a:pPr>
              <a:lnSpc>
                <a:spcPct val="85000"/>
              </a:lnSpc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ТЕХНОЛОГИИ</a:t>
            </a:r>
            <a: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 </a:t>
            </a:r>
            <a:br>
              <a:rPr kumimoji="0" lang="is-IS" sz="105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05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МОДЕЛИРОВАНИЕ, </a:t>
            </a:r>
            <a:r>
              <a:rPr lang="en-GB" sz="1050" b="1" kern="0" cap="all" dirty="0">
                <a:solidFill>
                  <a:srgbClr val="F47920"/>
                </a:solidFill>
                <a:latin typeface="Montserrat" pitchFamily="2" charset="77"/>
                <a:cs typeface="Arial" panose="020B0604020202020204" pitchFamily="34" charset="0"/>
              </a:rPr>
              <a:t>ML</a:t>
            </a:r>
            <a:endParaRPr kumimoji="0" lang="en-US" sz="1000" b="1" i="0" u="none" strike="noStrike" kern="0" cap="all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83" name="Group 4">
            <a:extLst>
              <a:ext uri="{FF2B5EF4-FFF2-40B4-BE49-F238E27FC236}">
                <a16:creationId xmlns:a16="http://schemas.microsoft.com/office/drawing/2014/main" id="{4A0038D8-890C-C828-1779-C894674F27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8235" y="1346125"/>
            <a:ext cx="386550" cy="386550"/>
            <a:chOff x="351" y="440"/>
            <a:chExt cx="426" cy="426"/>
          </a:xfrm>
          <a:solidFill>
            <a:schemeClr val="tx1"/>
          </a:solidFill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F4D29E46-1B20-985C-083E-E6626C4CA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" y="511"/>
              <a:ext cx="284" cy="284"/>
            </a:xfrm>
            <a:custGeom>
              <a:avLst/>
              <a:gdLst>
                <a:gd name="T0" fmla="*/ 174 w 192"/>
                <a:gd name="T1" fmla="*/ 192 h 192"/>
                <a:gd name="T2" fmla="*/ 18 w 192"/>
                <a:gd name="T3" fmla="*/ 192 h 192"/>
                <a:gd name="T4" fmla="*/ 0 w 192"/>
                <a:gd name="T5" fmla="*/ 174 h 192"/>
                <a:gd name="T6" fmla="*/ 0 w 192"/>
                <a:gd name="T7" fmla="*/ 18 h 192"/>
                <a:gd name="T8" fmla="*/ 18 w 192"/>
                <a:gd name="T9" fmla="*/ 0 h 192"/>
                <a:gd name="T10" fmla="*/ 174 w 192"/>
                <a:gd name="T11" fmla="*/ 0 h 192"/>
                <a:gd name="T12" fmla="*/ 192 w 192"/>
                <a:gd name="T13" fmla="*/ 18 h 192"/>
                <a:gd name="T14" fmla="*/ 192 w 192"/>
                <a:gd name="T15" fmla="*/ 174 h 192"/>
                <a:gd name="T16" fmla="*/ 174 w 192"/>
                <a:gd name="T17" fmla="*/ 192 h 192"/>
                <a:gd name="T18" fmla="*/ 18 w 192"/>
                <a:gd name="T19" fmla="*/ 12 h 192"/>
                <a:gd name="T20" fmla="*/ 12 w 192"/>
                <a:gd name="T21" fmla="*/ 18 h 192"/>
                <a:gd name="T22" fmla="*/ 12 w 192"/>
                <a:gd name="T23" fmla="*/ 174 h 192"/>
                <a:gd name="T24" fmla="*/ 18 w 192"/>
                <a:gd name="T25" fmla="*/ 180 h 192"/>
                <a:gd name="T26" fmla="*/ 174 w 192"/>
                <a:gd name="T27" fmla="*/ 180 h 192"/>
                <a:gd name="T28" fmla="*/ 180 w 192"/>
                <a:gd name="T29" fmla="*/ 174 h 192"/>
                <a:gd name="T30" fmla="*/ 180 w 192"/>
                <a:gd name="T31" fmla="*/ 18 h 192"/>
                <a:gd name="T32" fmla="*/ 174 w 192"/>
                <a:gd name="T33" fmla="*/ 12 h 192"/>
                <a:gd name="T34" fmla="*/ 18 w 192"/>
                <a:gd name="T35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92">
                  <a:moveTo>
                    <a:pt x="174" y="192"/>
                  </a:moveTo>
                  <a:cubicBezTo>
                    <a:pt x="18" y="192"/>
                    <a:pt x="18" y="192"/>
                    <a:pt x="18" y="192"/>
                  </a:cubicBezTo>
                  <a:cubicBezTo>
                    <a:pt x="8" y="192"/>
                    <a:pt x="0" y="184"/>
                    <a:pt x="0" y="1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4" y="0"/>
                    <a:pt x="192" y="9"/>
                    <a:pt x="192" y="18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2" y="184"/>
                    <a:pt x="184" y="192"/>
                    <a:pt x="174" y="192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8"/>
                    <a:pt x="15" y="180"/>
                    <a:pt x="18" y="180"/>
                  </a:cubicBezTo>
                  <a:cubicBezTo>
                    <a:pt x="174" y="180"/>
                    <a:pt x="174" y="180"/>
                    <a:pt x="174" y="180"/>
                  </a:cubicBezTo>
                  <a:cubicBezTo>
                    <a:pt x="178" y="180"/>
                    <a:pt x="180" y="178"/>
                    <a:pt x="180" y="174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15"/>
                    <a:pt x="178" y="12"/>
                    <a:pt x="174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C953A559-601A-C80A-C98C-AC6883B5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B25E80FF-D98F-4EFE-E193-A8DD8028E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E898F6C2-3555-68FD-5F99-925381AC2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440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1215D7BC-5B77-C7B0-FFBE-890692C8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653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6E7F724E-8FDC-C732-F5AF-6AC32D579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ACED126B-3AFF-424A-3969-38021FB1D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7279CE7C-ECF1-D769-7B11-E2861BE9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DF99ADD2-DC7F-A958-99C6-25A3C731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810CD366-A86D-FA6B-8312-6F346DCA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777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3FBBDA2F-5200-D870-86E0-30D24A6F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635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AD69785-734B-ECC2-F75A-4859E78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56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DABF2D99-CBD7-4E2D-13F5-B9DD2DD1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724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6CF67884-77CE-93A3-280F-728B3E376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" y="547"/>
              <a:ext cx="214" cy="213"/>
            </a:xfrm>
            <a:custGeom>
              <a:avLst/>
              <a:gdLst>
                <a:gd name="T0" fmla="*/ 114 w 144"/>
                <a:gd name="T1" fmla="*/ 144 h 144"/>
                <a:gd name="T2" fmla="*/ 30 w 144"/>
                <a:gd name="T3" fmla="*/ 144 h 144"/>
                <a:gd name="T4" fmla="*/ 0 w 144"/>
                <a:gd name="T5" fmla="*/ 114 h 144"/>
                <a:gd name="T6" fmla="*/ 0 w 144"/>
                <a:gd name="T7" fmla="*/ 30 h 144"/>
                <a:gd name="T8" fmla="*/ 30 w 144"/>
                <a:gd name="T9" fmla="*/ 0 h 144"/>
                <a:gd name="T10" fmla="*/ 114 w 144"/>
                <a:gd name="T11" fmla="*/ 0 h 144"/>
                <a:gd name="T12" fmla="*/ 144 w 144"/>
                <a:gd name="T13" fmla="*/ 30 h 144"/>
                <a:gd name="T14" fmla="*/ 144 w 144"/>
                <a:gd name="T15" fmla="*/ 114 h 144"/>
                <a:gd name="T16" fmla="*/ 114 w 144"/>
                <a:gd name="T17" fmla="*/ 144 h 144"/>
                <a:gd name="T18" fmla="*/ 30 w 144"/>
                <a:gd name="T19" fmla="*/ 12 h 144"/>
                <a:gd name="T20" fmla="*/ 12 w 144"/>
                <a:gd name="T21" fmla="*/ 30 h 144"/>
                <a:gd name="T22" fmla="*/ 12 w 144"/>
                <a:gd name="T23" fmla="*/ 114 h 144"/>
                <a:gd name="T24" fmla="*/ 30 w 144"/>
                <a:gd name="T25" fmla="*/ 132 h 144"/>
                <a:gd name="T26" fmla="*/ 114 w 144"/>
                <a:gd name="T27" fmla="*/ 132 h 144"/>
                <a:gd name="T28" fmla="*/ 132 w 144"/>
                <a:gd name="T29" fmla="*/ 114 h 144"/>
                <a:gd name="T30" fmla="*/ 132 w 144"/>
                <a:gd name="T31" fmla="*/ 30 h 144"/>
                <a:gd name="T32" fmla="*/ 114 w 144"/>
                <a:gd name="T33" fmla="*/ 12 h 144"/>
                <a:gd name="T34" fmla="*/ 30 w 144"/>
                <a:gd name="T3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44">
                  <a:moveTo>
                    <a:pt x="114" y="144"/>
                  </a:moveTo>
                  <a:cubicBezTo>
                    <a:pt x="30" y="144"/>
                    <a:pt x="30" y="144"/>
                    <a:pt x="30" y="144"/>
                  </a:cubicBezTo>
                  <a:cubicBezTo>
                    <a:pt x="14" y="144"/>
                    <a:pt x="0" y="131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1" y="0"/>
                    <a:pt x="144" y="14"/>
                    <a:pt x="144" y="30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31"/>
                    <a:pt x="131" y="144"/>
                    <a:pt x="114" y="144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1"/>
                    <a:pt x="12" y="3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24"/>
                    <a:pt x="20" y="132"/>
                    <a:pt x="30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24" y="132"/>
                    <a:pt x="132" y="124"/>
                    <a:pt x="132" y="114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2" y="21"/>
                    <a:pt x="124" y="12"/>
                    <a:pt x="114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F119B6A7-0F6F-F32D-FE9C-8A90D52E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00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AF4DC963-97A8-9457-C589-71C7D21C0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35"/>
              <a:ext cx="53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A238525D-8D95-BCE3-A677-3687183C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689"/>
              <a:ext cx="53" cy="17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32">
            <a:extLst>
              <a:ext uri="{FF2B5EF4-FFF2-40B4-BE49-F238E27FC236}">
                <a16:creationId xmlns:a16="http://schemas.microsoft.com/office/drawing/2014/main" id="{16E64109-EC01-180F-2CF6-16BC23B49D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0173" y="1363501"/>
            <a:ext cx="368098" cy="358916"/>
            <a:chOff x="2585" y="647"/>
            <a:chExt cx="441" cy="430"/>
          </a:xfrm>
          <a:solidFill>
            <a:schemeClr val="tx1"/>
          </a:solidFill>
        </p:grpSpPr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5C83B04C-81DF-C46C-2C8E-9E3C40A7A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647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00D9A88B-0D86-6DDA-9C6A-9832933F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9" y="844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ABE6F9F-2E29-DA13-B1A7-1FB63850E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" y="1005"/>
              <a:ext cx="257" cy="72"/>
            </a:xfrm>
            <a:custGeom>
              <a:avLst/>
              <a:gdLst>
                <a:gd name="T0" fmla="*/ 162 w 168"/>
                <a:gd name="T1" fmla="*/ 48 h 48"/>
                <a:gd name="T2" fmla="*/ 6 w 168"/>
                <a:gd name="T3" fmla="*/ 48 h 48"/>
                <a:gd name="T4" fmla="*/ 0 w 168"/>
                <a:gd name="T5" fmla="*/ 42 h 48"/>
                <a:gd name="T6" fmla="*/ 0 w 168"/>
                <a:gd name="T7" fmla="*/ 6 h 48"/>
                <a:gd name="T8" fmla="*/ 6 w 168"/>
                <a:gd name="T9" fmla="*/ 0 h 48"/>
                <a:gd name="T10" fmla="*/ 162 w 168"/>
                <a:gd name="T11" fmla="*/ 0 h 48"/>
                <a:gd name="T12" fmla="*/ 168 w 168"/>
                <a:gd name="T13" fmla="*/ 6 h 48"/>
                <a:gd name="T14" fmla="*/ 168 w 168"/>
                <a:gd name="T15" fmla="*/ 42 h 48"/>
                <a:gd name="T16" fmla="*/ 162 w 168"/>
                <a:gd name="T17" fmla="*/ 48 h 48"/>
                <a:gd name="T18" fmla="*/ 12 w 168"/>
                <a:gd name="T19" fmla="*/ 36 h 48"/>
                <a:gd name="T20" fmla="*/ 156 w 168"/>
                <a:gd name="T21" fmla="*/ 36 h 48"/>
                <a:gd name="T22" fmla="*/ 156 w 168"/>
                <a:gd name="T23" fmla="*/ 12 h 48"/>
                <a:gd name="T24" fmla="*/ 12 w 168"/>
                <a:gd name="T25" fmla="*/ 12 h 48"/>
                <a:gd name="T26" fmla="*/ 12 w 16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8">
                  <a:moveTo>
                    <a:pt x="16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6"/>
                    <a:pt x="165" y="48"/>
                    <a:pt x="162" y="48"/>
                  </a:cubicBezTo>
                  <a:close/>
                  <a:moveTo>
                    <a:pt x="12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FBE28C7D-455E-2459-7026-961319C8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701"/>
              <a:ext cx="128" cy="161"/>
            </a:xfrm>
            <a:custGeom>
              <a:avLst/>
              <a:gdLst>
                <a:gd name="T0" fmla="*/ 78 w 84"/>
                <a:gd name="T1" fmla="*/ 108 h 108"/>
                <a:gd name="T2" fmla="*/ 72 w 84"/>
                <a:gd name="T3" fmla="*/ 102 h 108"/>
                <a:gd name="T4" fmla="*/ 72 w 84"/>
                <a:gd name="T5" fmla="*/ 84 h 108"/>
                <a:gd name="T6" fmla="*/ 60 w 84"/>
                <a:gd name="T7" fmla="*/ 72 h 108"/>
                <a:gd name="T8" fmla="*/ 24 w 84"/>
                <a:gd name="T9" fmla="*/ 72 h 108"/>
                <a:gd name="T10" fmla="*/ 0 w 84"/>
                <a:gd name="T11" fmla="*/ 48 h 108"/>
                <a:gd name="T12" fmla="*/ 0 w 84"/>
                <a:gd name="T13" fmla="*/ 6 h 108"/>
                <a:gd name="T14" fmla="*/ 6 w 84"/>
                <a:gd name="T15" fmla="*/ 0 h 108"/>
                <a:gd name="T16" fmla="*/ 12 w 84"/>
                <a:gd name="T17" fmla="*/ 6 h 108"/>
                <a:gd name="T18" fmla="*/ 12 w 84"/>
                <a:gd name="T19" fmla="*/ 48 h 108"/>
                <a:gd name="T20" fmla="*/ 24 w 84"/>
                <a:gd name="T21" fmla="*/ 60 h 108"/>
                <a:gd name="T22" fmla="*/ 60 w 84"/>
                <a:gd name="T23" fmla="*/ 60 h 108"/>
                <a:gd name="T24" fmla="*/ 84 w 84"/>
                <a:gd name="T25" fmla="*/ 84 h 108"/>
                <a:gd name="T26" fmla="*/ 84 w 84"/>
                <a:gd name="T27" fmla="*/ 102 h 108"/>
                <a:gd name="T28" fmla="*/ 78 w 84"/>
                <a:gd name="T2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08">
                  <a:moveTo>
                    <a:pt x="78" y="108"/>
                  </a:moveTo>
                  <a:cubicBezTo>
                    <a:pt x="74" y="108"/>
                    <a:pt x="72" y="106"/>
                    <a:pt x="72" y="102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78"/>
                    <a:pt x="66" y="72"/>
                    <a:pt x="6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0" y="72"/>
                    <a:pt x="0" y="61"/>
                    <a:pt x="0" y="4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5"/>
                    <a:pt x="17" y="60"/>
                    <a:pt x="24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3" y="60"/>
                    <a:pt x="84" y="71"/>
                    <a:pt x="84" y="84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6"/>
                    <a:pt x="81" y="108"/>
                    <a:pt x="7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E246C157-4C58-E937-CA68-80BB2971F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898"/>
              <a:ext cx="110" cy="143"/>
            </a:xfrm>
            <a:custGeom>
              <a:avLst/>
              <a:gdLst>
                <a:gd name="T0" fmla="*/ 48 w 72"/>
                <a:gd name="T1" fmla="*/ 96 h 96"/>
                <a:gd name="T2" fmla="*/ 6 w 72"/>
                <a:gd name="T3" fmla="*/ 96 h 96"/>
                <a:gd name="T4" fmla="*/ 0 w 72"/>
                <a:gd name="T5" fmla="*/ 90 h 96"/>
                <a:gd name="T6" fmla="*/ 6 w 72"/>
                <a:gd name="T7" fmla="*/ 84 h 96"/>
                <a:gd name="T8" fmla="*/ 48 w 72"/>
                <a:gd name="T9" fmla="*/ 84 h 96"/>
                <a:gd name="T10" fmla="*/ 60 w 72"/>
                <a:gd name="T11" fmla="*/ 72 h 96"/>
                <a:gd name="T12" fmla="*/ 60 w 72"/>
                <a:gd name="T13" fmla="*/ 6 h 96"/>
                <a:gd name="T14" fmla="*/ 66 w 72"/>
                <a:gd name="T15" fmla="*/ 0 h 96"/>
                <a:gd name="T16" fmla="*/ 72 w 72"/>
                <a:gd name="T17" fmla="*/ 6 h 96"/>
                <a:gd name="T18" fmla="*/ 72 w 72"/>
                <a:gd name="T19" fmla="*/ 72 h 96"/>
                <a:gd name="T20" fmla="*/ 48 w 72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6">
                  <a:moveTo>
                    <a:pt x="48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4"/>
                    <a:pt x="0" y="90"/>
                  </a:cubicBezTo>
                  <a:cubicBezTo>
                    <a:pt x="0" y="87"/>
                    <a:pt x="2" y="84"/>
                    <a:pt x="6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4" y="84"/>
                    <a:pt x="60" y="79"/>
                    <a:pt x="60" y="7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62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85"/>
                    <a:pt x="61" y="96"/>
                    <a:pt x="48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7582A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pic>
        <p:nvPicPr>
          <p:cNvPr id="107" name="Graphic 16" descr="Earth Globe   Asia">
            <a:extLst>
              <a:ext uri="{FF2B5EF4-FFF2-40B4-BE49-F238E27FC236}">
                <a16:creationId xmlns:a16="http://schemas.microsoft.com/office/drawing/2014/main" id="{E1F19644-0C91-174C-C161-05C2BDF5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72" y="1369617"/>
            <a:ext cx="395389" cy="395389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6640AE1-505D-4A67-89AA-B39223C85D8D}"/>
              </a:ext>
            </a:extLst>
          </p:cNvPr>
          <p:cNvCxnSpPr/>
          <p:nvPr/>
        </p:nvCxnSpPr>
        <p:spPr>
          <a:xfrm>
            <a:off x="516194" y="2905434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3B13A81-C8E8-F62F-1676-1A180933EBA2}"/>
              </a:ext>
            </a:extLst>
          </p:cNvPr>
          <p:cNvCxnSpPr/>
          <p:nvPr/>
        </p:nvCxnSpPr>
        <p:spPr>
          <a:xfrm>
            <a:off x="516194" y="3604246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09EFC40-C2A1-6FAB-8857-A3E52973CDD1}"/>
              </a:ext>
            </a:extLst>
          </p:cNvPr>
          <p:cNvCxnSpPr/>
          <p:nvPr/>
        </p:nvCxnSpPr>
        <p:spPr>
          <a:xfrm>
            <a:off x="516194" y="4499572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748F656-F0EC-0739-89AE-F372E608CB1D}"/>
              </a:ext>
            </a:extLst>
          </p:cNvPr>
          <p:cNvCxnSpPr/>
          <p:nvPr/>
        </p:nvCxnSpPr>
        <p:spPr>
          <a:xfrm>
            <a:off x="516194" y="5338520"/>
            <a:ext cx="6341806" cy="0"/>
          </a:xfrm>
          <a:prstGeom prst="line">
            <a:avLst/>
          </a:prstGeom>
          <a:ln>
            <a:solidFill>
              <a:srgbClr val="F37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contenu 7">
            <a:extLst>
              <a:ext uri="{FF2B5EF4-FFF2-40B4-BE49-F238E27FC236}">
                <a16:creationId xmlns:a16="http://schemas.microsoft.com/office/drawing/2014/main" id="{23B412A3-D4F3-EE56-4315-5DAF416B1C18}"/>
              </a:ext>
            </a:extLst>
          </p:cNvPr>
          <p:cNvSpPr txBox="1">
            <a:spLocks/>
          </p:cNvSpPr>
          <p:nvPr/>
        </p:nvSpPr>
        <p:spPr>
          <a:xfrm>
            <a:off x="540819" y="3028852"/>
            <a:ext cx="6035240" cy="643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Проблематика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Отсутствие единой системы контроля за местоположением совков с ломом</a:t>
            </a:r>
          </a:p>
        </p:txBody>
      </p:sp>
      <p:sp>
        <p:nvSpPr>
          <p:cNvPr id="50" name="Espace réservé du contenu 7">
            <a:extLst>
              <a:ext uri="{FF2B5EF4-FFF2-40B4-BE49-F238E27FC236}">
                <a16:creationId xmlns:a16="http://schemas.microsoft.com/office/drawing/2014/main" id="{67B283D9-2B3D-81D0-24AC-5F603B6C71E3}"/>
              </a:ext>
            </a:extLst>
          </p:cNvPr>
          <p:cNvSpPr txBox="1">
            <a:spLocks/>
          </p:cNvSpPr>
          <p:nvPr/>
        </p:nvSpPr>
        <p:spPr>
          <a:xfrm>
            <a:off x="540821" y="2282482"/>
            <a:ext cx="6035240" cy="3547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Краткое описание</a:t>
            </a:r>
            <a:endParaRPr lang="ru-RU" sz="1400" dirty="0">
              <a:solidFill>
                <a:srgbClr val="00000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Мнемосхема для онлайн-контроля за местоположением совков с ломом для повышения производительности труда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1" name="Espace réservé du contenu 7">
            <a:extLst>
              <a:ext uri="{FF2B5EF4-FFF2-40B4-BE49-F238E27FC236}">
                <a16:creationId xmlns:a16="http://schemas.microsoft.com/office/drawing/2014/main" id="{03902FA8-D0D0-A35B-3F2C-300FE280FBD5}"/>
              </a:ext>
            </a:extLst>
          </p:cNvPr>
          <p:cNvSpPr txBox="1">
            <a:spLocks/>
          </p:cNvSpPr>
          <p:nvPr/>
        </p:nvSpPr>
        <p:spPr>
          <a:xfrm>
            <a:off x="539374" y="5519907"/>
            <a:ext cx="6119862" cy="343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Достижения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Единая система отслеживания агрегатов, улучшение отслеживаемости совков</a:t>
            </a:r>
            <a:endParaRPr lang="ru-RU" sz="1000" b="0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52" name="Espace réservé du contenu 7">
            <a:extLst>
              <a:ext uri="{FF2B5EF4-FFF2-40B4-BE49-F238E27FC236}">
                <a16:creationId xmlns:a16="http://schemas.microsoft.com/office/drawing/2014/main" id="{FEFCC6CA-F8BD-9760-BF9D-3633CF1C20BE}"/>
              </a:ext>
            </a:extLst>
          </p:cNvPr>
          <p:cNvSpPr txBox="1">
            <a:spLocks/>
          </p:cNvSpPr>
          <p:nvPr/>
        </p:nvSpPr>
        <p:spPr>
          <a:xfrm>
            <a:off x="540819" y="4623329"/>
            <a:ext cx="6035240" cy="520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</a:rPr>
              <a:t>Результаты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Контроль за перемещением агрегатов в пределах предприятия</a:t>
            </a:r>
          </a:p>
          <a:p>
            <a:pPr marL="171450" indent="-171450" defTabSz="9144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Интеллектуальный учет материалов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53" name="Espace réservé du contenu 7">
            <a:extLst>
              <a:ext uri="{FF2B5EF4-FFF2-40B4-BE49-F238E27FC236}">
                <a16:creationId xmlns:a16="http://schemas.microsoft.com/office/drawing/2014/main" id="{08D50976-B38A-D9A7-B1BA-4D8B74475D1A}"/>
              </a:ext>
            </a:extLst>
          </p:cNvPr>
          <p:cNvSpPr txBox="1">
            <a:spLocks/>
          </p:cNvSpPr>
          <p:nvPr/>
        </p:nvSpPr>
        <p:spPr>
          <a:xfrm>
            <a:off x="540819" y="3762243"/>
            <a:ext cx="6035240" cy="481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5561" indent="0" algn="l" defTabSz="91437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rgbClr val="778888"/>
                </a:solidFill>
                <a:latin typeface="Graphik-LightItalic" panose="020B0403030202060203" pitchFamily="34" charset="0"/>
                <a:ea typeface="+mn-ea"/>
                <a:cs typeface="+mn-cs"/>
              </a:defRPr>
            </a:lvl1pPr>
            <a:lvl2pPr marL="285744" indent="-230182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2pPr>
            <a:lvl3pPr marL="514338" indent="-230182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rgbClr val="778888"/>
                </a:solidFill>
                <a:latin typeface="Graphik-Light" panose="020B0403030202060203" pitchFamily="34" charset="0"/>
                <a:ea typeface="+mn-ea"/>
                <a:cs typeface="+mn-cs"/>
              </a:defRPr>
            </a:lvl3pPr>
            <a:lvl4pPr marL="685783" indent="-17144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9" indent="-177796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Graphik" panose="020B050303020206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4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6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5556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61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Цели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lvl="0" indent="-17145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sz="1000" b="0" dirty="0">
                <a:solidFill>
                  <a:srgbClr val="000000"/>
                </a:solidFill>
                <a:latin typeface="Montserrat" panose="00000500000000000000" pitchFamily="2" charset="-52"/>
              </a:rPr>
              <a:t>Увеличение эффективности производства путем создания единой системы мониторинга за положением совков с ломом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B292B4-E71B-CEA7-1472-EB25839E46B7}"/>
              </a:ext>
            </a:extLst>
          </p:cNvPr>
          <p:cNvGrpSpPr/>
          <p:nvPr/>
        </p:nvGrpSpPr>
        <p:grpSpPr>
          <a:xfrm>
            <a:off x="7108723" y="2305307"/>
            <a:ext cx="4919171" cy="4284616"/>
            <a:chOff x="7420495" y="2305307"/>
            <a:chExt cx="4607399" cy="4013061"/>
          </a:xfrm>
        </p:grpSpPr>
        <p:pic>
          <p:nvPicPr>
            <p:cNvPr id="55" name="Picture 16">
              <a:extLst>
                <a:ext uri="{FF2B5EF4-FFF2-40B4-BE49-F238E27FC236}">
                  <a16:creationId xmlns:a16="http://schemas.microsoft.com/office/drawing/2014/main" id="{C36961C8-E5AB-8809-4E66-6421DF645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7810"/>
            <a:stretch/>
          </p:blipFill>
          <p:spPr>
            <a:xfrm>
              <a:off x="7420495" y="2305307"/>
              <a:ext cx="4607399" cy="2010848"/>
            </a:xfrm>
            <a:prstGeom prst="rect">
              <a:avLst/>
            </a:prstGeom>
          </p:spPr>
        </p:pic>
        <p:pic>
          <p:nvPicPr>
            <p:cNvPr id="56" name="Picture 17">
              <a:extLst>
                <a:ext uri="{FF2B5EF4-FFF2-40B4-BE49-F238E27FC236}">
                  <a16:creationId xmlns:a16="http://schemas.microsoft.com/office/drawing/2014/main" id="{5B5AC046-849A-6A28-F933-A4B2AEB7C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4546" r="9827"/>
            <a:stretch/>
          </p:blipFill>
          <p:spPr>
            <a:xfrm>
              <a:off x="7420495" y="4539214"/>
              <a:ext cx="3064104" cy="1353361"/>
            </a:xfrm>
            <a:prstGeom prst="rect">
              <a:avLst/>
            </a:prstGeom>
          </p:spPr>
        </p:pic>
        <p:pic>
          <p:nvPicPr>
            <p:cNvPr id="57" name="Picture 18">
              <a:extLst>
                <a:ext uri="{FF2B5EF4-FFF2-40B4-BE49-F238E27FC236}">
                  <a16:creationId xmlns:a16="http://schemas.microsoft.com/office/drawing/2014/main" id="{6A873A56-48D4-A93C-C123-FE15257FF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21"/>
            <a:stretch/>
          </p:blipFill>
          <p:spPr>
            <a:xfrm>
              <a:off x="9615637" y="4965007"/>
              <a:ext cx="2412257" cy="1353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141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10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Graphik LC">
      <a:majorFont>
        <a:latin typeface="Graphik LC Black"/>
        <a:ea typeface=""/>
        <a:cs typeface=""/>
      </a:majorFont>
      <a:minorFont>
        <a:latin typeface="Graphik LC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Acc_PPT_IMP_Tmplt_StratConsult_Graphik_20220110" id="{3EDF6096-56E9-FA4C-B6B7-6D7DE089E23A}" vid="{37DAB8CA-2286-E944-A608-4D06954998E0}"/>
    </a:ext>
  </a:extLst>
</a:theme>
</file>

<file path=ppt/theme/theme11.xml><?xml version="1.0" encoding="utf-8"?>
<a:theme xmlns:a="http://schemas.openxmlformats.org/drawingml/2006/main" name="1_Custom Design">
  <a:themeElements>
    <a:clrScheme name="Ax-team 2022">
      <a:dk1>
        <a:srgbClr val="000000"/>
      </a:dk1>
      <a:lt1>
        <a:srgbClr val="EBE8E4"/>
      </a:lt1>
      <a:dk2>
        <a:srgbClr val="B3B2B3"/>
      </a:dk2>
      <a:lt2>
        <a:srgbClr val="414042"/>
      </a:lt2>
      <a:accent1>
        <a:srgbClr val="F37022"/>
      </a:accent1>
      <a:accent2>
        <a:srgbClr val="FBD4BC"/>
      </a:accent2>
      <a:accent3>
        <a:srgbClr val="821F00"/>
      </a:accent3>
      <a:accent4>
        <a:srgbClr val="22A5F3"/>
      </a:accent4>
      <a:accent5>
        <a:srgbClr val="5F308C"/>
      </a:accent5>
      <a:accent6>
        <a:srgbClr val="3F1A62"/>
      </a:accent6>
      <a:hlink>
        <a:srgbClr val="2800FF"/>
      </a:hlink>
      <a:folHlink>
        <a:srgbClr val="E9610D"/>
      </a:folHlink>
    </a:clrScheme>
    <a:fontScheme name="Ax-team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3.xml><?xml version="1.0" encoding="utf-8"?>
<a:theme xmlns:a="http://schemas.openxmlformats.org/drawingml/2006/main" name="2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4.xml><?xml version="1.0" encoding="utf-8"?>
<a:theme xmlns:a="http://schemas.openxmlformats.org/drawingml/2006/main" name="5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5.xml><?xml version="1.0" encoding="utf-8"?>
<a:theme xmlns:a="http://schemas.openxmlformats.org/drawingml/2006/main" name="4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6.xml><?xml version="1.0" encoding="utf-8"?>
<a:theme xmlns:a="http://schemas.openxmlformats.org/drawingml/2006/main" name="6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7.xml><?xml version="1.0" encoding="utf-8"?>
<a:theme xmlns:a="http://schemas.openxmlformats.org/drawingml/2006/main" name="9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8.xml><?xml version="1.0" encoding="utf-8"?>
<a:theme xmlns:a="http://schemas.openxmlformats.org/drawingml/2006/main" name="7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9.xml><?xml version="1.0" encoding="utf-8"?>
<a:theme xmlns:a="http://schemas.openxmlformats.org/drawingml/2006/main" name="8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DEF9F169DEA4D853EF81229D7554E" ma:contentTypeVersion="2" ma:contentTypeDescription="Create a new document." ma:contentTypeScope="" ma:versionID="5fe8bec11ada956946355056d67dccb6">
  <xsd:schema xmlns:xsd="http://www.w3.org/2001/XMLSchema" xmlns:xs="http://www.w3.org/2001/XMLSchema" xmlns:p="http://schemas.microsoft.com/office/2006/metadata/properties" xmlns:ns2="25156473-9b09-46bd-9f23-506bdb3c47da" targetNamespace="http://schemas.microsoft.com/office/2006/metadata/properties" ma:root="true" ma:fieldsID="330c833d1991d6b4c2006b60abca9c89" ns2:_="">
    <xsd:import namespace="25156473-9b09-46bd-9f23-506bdb3c4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56473-9b09-46bd-9f23-506bdb3c47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8D9C-EF0C-4A8D-A991-012CB322C216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5156473-9b09-46bd-9f23-506bdb3c47d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92F71A-AD84-4E4A-B986-4119CACC07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D65D3-978B-4196-A0EC-6D48B8890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56473-9b09-46bd-9f23-506bdb3c4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23020</TotalTime>
  <Words>846</Words>
  <Application>Microsoft Office PowerPoint</Application>
  <PresentationFormat>Широкоэкранный</PresentationFormat>
  <Paragraphs>153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34" baseType="lpstr">
      <vt:lpstr>Arial</vt:lpstr>
      <vt:lpstr>Calibri</vt:lpstr>
      <vt:lpstr>Graphik</vt:lpstr>
      <vt:lpstr>Graphik LC Black</vt:lpstr>
      <vt:lpstr>Graphik LC Light</vt:lpstr>
      <vt:lpstr>Montserrat</vt:lpstr>
      <vt:lpstr>Montserrat Bold</vt:lpstr>
      <vt:lpstr>Montserrat SemiBold</vt:lpstr>
      <vt:lpstr>Segoe UI</vt:lpstr>
      <vt:lpstr>Symbol</vt:lpstr>
      <vt:lpstr>Wingdings</vt:lpstr>
      <vt:lpstr>1_Titles</vt:lpstr>
      <vt:lpstr>3_Titles</vt:lpstr>
      <vt:lpstr>2_Titles</vt:lpstr>
      <vt:lpstr>5_Titles</vt:lpstr>
      <vt:lpstr>4_Titles</vt:lpstr>
      <vt:lpstr>6_Titles</vt:lpstr>
      <vt:lpstr>9_Titles</vt:lpstr>
      <vt:lpstr>7_Titles</vt:lpstr>
      <vt:lpstr>8_Titles</vt:lpstr>
      <vt:lpstr>Accenture 2020</vt:lpstr>
      <vt:lpstr>1_Custom Design</vt:lpstr>
      <vt:lpstr>10_Titles</vt:lpstr>
      <vt:lpstr>think-cell Folie</vt:lpstr>
      <vt:lpstr>think-cell Slide</vt:lpstr>
      <vt:lpstr>Презентация PowerPoint</vt:lpstr>
      <vt:lpstr>Презентация PowerPoint</vt:lpstr>
      <vt:lpstr>Цифровая трансформация производства</vt:lpstr>
      <vt:lpstr>Формирование среды для цифровой трансформации и генерации идей</vt:lpstr>
      <vt:lpstr>Карта цифровых решений, внедренных AXENIX в России</vt:lpstr>
      <vt:lpstr>Анализ гранулометрии в потоке на конвейере</vt:lpstr>
      <vt:lpstr>Дозировка ферросплавов и раскислителей</vt:lpstr>
      <vt:lpstr>Оптимизация внутрицеховых маршрутов</vt:lpstr>
      <vt:lpstr>Отслеживание совков с металлоломом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Madaminova Nigora</dc:creator>
  <cp:lastModifiedBy>rck2.frp69@outlook.com</cp:lastModifiedBy>
  <cp:revision>675</cp:revision>
  <dcterms:created xsi:type="dcterms:W3CDTF">2022-04-15T13:13:55Z</dcterms:created>
  <dcterms:modified xsi:type="dcterms:W3CDTF">2023-12-07T17:55:54Z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0x010100241DEF9F169DEA4D853EF81229D7554E</vt:lpwstr>
  </property>
</Properties>
</file>